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4" r:id="rId7"/>
    <p:sldId id="265" r:id="rId8"/>
    <p:sldId id="276" r:id="rId9"/>
    <p:sldId id="277" r:id="rId10"/>
    <p:sldId id="278" r:id="rId11"/>
    <p:sldId id="279" r:id="rId12"/>
    <p:sldId id="28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37397" autoAdjust="0"/>
  </p:normalViewPr>
  <p:slideViewPr>
    <p:cSldViewPr snapToGrid="0">
      <p:cViewPr>
        <p:scale>
          <a:sx n="79" d="100"/>
          <a:sy n="79" d="100"/>
        </p:scale>
        <p:origin x="-300" y="2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BF5D22-A5CB-4607-B281-23D08E2BC8E9}"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3CF92-386E-451F-9C73-0EF0ACB7743E}" type="slidenum">
              <a:rPr lang="en-US" smtClean="0"/>
              <a:t>‹#›</a:t>
            </a:fld>
            <a:endParaRPr lang="en-US"/>
          </a:p>
        </p:txBody>
      </p:sp>
    </p:spTree>
    <p:extLst>
      <p:ext uri="{BB962C8B-B14F-4D97-AF65-F5344CB8AC3E}">
        <p14:creationId xmlns:p14="http://schemas.microsoft.com/office/powerpoint/2010/main" val="199888408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F5D22-A5CB-4607-B281-23D08E2BC8E9}"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3CF92-386E-451F-9C73-0EF0ACB7743E}" type="slidenum">
              <a:rPr lang="en-US" smtClean="0"/>
              <a:t>‹#›</a:t>
            </a:fld>
            <a:endParaRPr lang="en-US"/>
          </a:p>
        </p:txBody>
      </p:sp>
    </p:spTree>
    <p:extLst>
      <p:ext uri="{BB962C8B-B14F-4D97-AF65-F5344CB8AC3E}">
        <p14:creationId xmlns:p14="http://schemas.microsoft.com/office/powerpoint/2010/main" val="436705031"/>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F5D22-A5CB-4607-B281-23D08E2BC8E9}"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3CF92-386E-451F-9C73-0EF0ACB7743E}" type="slidenum">
              <a:rPr lang="en-US" smtClean="0"/>
              <a:t>‹#›</a:t>
            </a:fld>
            <a:endParaRPr lang="en-US"/>
          </a:p>
        </p:txBody>
      </p:sp>
    </p:spTree>
    <p:extLst>
      <p:ext uri="{BB962C8B-B14F-4D97-AF65-F5344CB8AC3E}">
        <p14:creationId xmlns:p14="http://schemas.microsoft.com/office/powerpoint/2010/main" val="150326434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F5D22-A5CB-4607-B281-23D08E2BC8E9}"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3CF92-386E-451F-9C73-0EF0ACB7743E}" type="slidenum">
              <a:rPr lang="en-US" smtClean="0"/>
              <a:t>‹#›</a:t>
            </a:fld>
            <a:endParaRPr lang="en-US"/>
          </a:p>
        </p:txBody>
      </p:sp>
    </p:spTree>
    <p:extLst>
      <p:ext uri="{BB962C8B-B14F-4D97-AF65-F5344CB8AC3E}">
        <p14:creationId xmlns:p14="http://schemas.microsoft.com/office/powerpoint/2010/main" val="1984028980"/>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BF5D22-A5CB-4607-B281-23D08E2BC8E9}"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03CF92-386E-451F-9C73-0EF0ACB7743E}" type="slidenum">
              <a:rPr lang="en-US" smtClean="0"/>
              <a:t>‹#›</a:t>
            </a:fld>
            <a:endParaRPr lang="en-US"/>
          </a:p>
        </p:txBody>
      </p:sp>
    </p:spTree>
    <p:extLst>
      <p:ext uri="{BB962C8B-B14F-4D97-AF65-F5344CB8AC3E}">
        <p14:creationId xmlns:p14="http://schemas.microsoft.com/office/powerpoint/2010/main" val="4185212794"/>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BF5D22-A5CB-4607-B281-23D08E2BC8E9}" type="datetimeFigureOut">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3CF92-386E-451F-9C73-0EF0ACB7743E}" type="slidenum">
              <a:rPr lang="en-US" smtClean="0"/>
              <a:t>‹#›</a:t>
            </a:fld>
            <a:endParaRPr lang="en-US"/>
          </a:p>
        </p:txBody>
      </p:sp>
    </p:spTree>
    <p:extLst>
      <p:ext uri="{BB962C8B-B14F-4D97-AF65-F5344CB8AC3E}">
        <p14:creationId xmlns:p14="http://schemas.microsoft.com/office/powerpoint/2010/main" val="18758629"/>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BF5D22-A5CB-4607-B281-23D08E2BC8E9}" type="datetimeFigureOut">
              <a:rPr lang="en-US" smtClean="0"/>
              <a:t>9/27/2022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03CF92-386E-451F-9C73-0EF0ACB7743E}" type="slidenum">
              <a:rPr lang="en-US" smtClean="0"/>
              <a:t>‹#›</a:t>
            </a:fld>
            <a:endParaRPr lang="en-US"/>
          </a:p>
        </p:txBody>
      </p:sp>
    </p:spTree>
    <p:extLst>
      <p:ext uri="{BB962C8B-B14F-4D97-AF65-F5344CB8AC3E}">
        <p14:creationId xmlns:p14="http://schemas.microsoft.com/office/powerpoint/2010/main" val="157791705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BF5D22-A5CB-4607-B281-23D08E2BC8E9}" type="datetimeFigureOut">
              <a:rPr lang="en-US" smtClean="0"/>
              <a:t>9/27/2022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03CF92-386E-451F-9C73-0EF0ACB7743E}" type="slidenum">
              <a:rPr lang="en-US" smtClean="0"/>
              <a:t>‹#›</a:t>
            </a:fld>
            <a:endParaRPr lang="en-US"/>
          </a:p>
        </p:txBody>
      </p:sp>
    </p:spTree>
    <p:extLst>
      <p:ext uri="{BB962C8B-B14F-4D97-AF65-F5344CB8AC3E}">
        <p14:creationId xmlns:p14="http://schemas.microsoft.com/office/powerpoint/2010/main" val="87677644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BF5D22-A5CB-4607-B281-23D08E2BC8E9}" type="datetimeFigureOut">
              <a:rPr lang="en-US" smtClean="0"/>
              <a:t>9/27/2022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03CF92-386E-451F-9C73-0EF0ACB7743E}" type="slidenum">
              <a:rPr lang="en-US" smtClean="0"/>
              <a:t>‹#›</a:t>
            </a:fld>
            <a:endParaRPr lang="en-US"/>
          </a:p>
        </p:txBody>
      </p:sp>
    </p:spTree>
    <p:extLst>
      <p:ext uri="{BB962C8B-B14F-4D97-AF65-F5344CB8AC3E}">
        <p14:creationId xmlns:p14="http://schemas.microsoft.com/office/powerpoint/2010/main" val="1486698017"/>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BF5D22-A5CB-4607-B281-23D08E2BC8E9}" type="datetimeFigureOut">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3CF92-386E-451F-9C73-0EF0ACB7743E}" type="slidenum">
              <a:rPr lang="en-US" smtClean="0"/>
              <a:t>‹#›</a:t>
            </a:fld>
            <a:endParaRPr lang="en-US"/>
          </a:p>
        </p:txBody>
      </p:sp>
    </p:spTree>
    <p:extLst>
      <p:ext uri="{BB962C8B-B14F-4D97-AF65-F5344CB8AC3E}">
        <p14:creationId xmlns:p14="http://schemas.microsoft.com/office/powerpoint/2010/main" val="261335855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BF5D22-A5CB-4607-B281-23D08E2BC8E9}" type="datetimeFigureOut">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03CF92-386E-451F-9C73-0EF0ACB7743E}" type="slidenum">
              <a:rPr lang="en-US" smtClean="0"/>
              <a:t>‹#›</a:t>
            </a:fld>
            <a:endParaRPr lang="en-US"/>
          </a:p>
        </p:txBody>
      </p:sp>
    </p:spTree>
    <p:extLst>
      <p:ext uri="{BB962C8B-B14F-4D97-AF65-F5344CB8AC3E}">
        <p14:creationId xmlns:p14="http://schemas.microsoft.com/office/powerpoint/2010/main" val="3014050893"/>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BF5D22-A5CB-4607-B281-23D08E2BC8E9}" type="datetimeFigureOut">
              <a:rPr lang="en-US" smtClean="0"/>
              <a:t>9/27/2022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3CF92-386E-451F-9C73-0EF0ACB7743E}" type="slidenum">
              <a:rPr lang="en-US" smtClean="0"/>
              <a:t>‹#›</a:t>
            </a:fld>
            <a:endParaRPr lang="en-US"/>
          </a:p>
        </p:txBody>
      </p:sp>
    </p:spTree>
    <p:extLst>
      <p:ext uri="{BB962C8B-B14F-4D97-AF65-F5344CB8AC3E}">
        <p14:creationId xmlns:p14="http://schemas.microsoft.com/office/powerpoint/2010/main" val="1972873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government.citizen@rashc.uobaghdad.edu.iq" TargetMode="External"/><Relationship Id="rId2" Type="http://schemas.openxmlformats.org/officeDocument/2006/relationships/hyperlink" Target="mailto:rashc@rashc.uobaghdad.edu.iq"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49316" y="4024004"/>
            <a:ext cx="5101389" cy="1703028"/>
          </a:xfrm>
        </p:spPr>
        <p:txBody>
          <a:bodyPr>
            <a:normAutofit lnSpcReduction="10000"/>
          </a:bodyPr>
          <a:lstStyle/>
          <a:p>
            <a:r>
              <a:rPr lang="ar-LB" b="1" dirty="0" smtClean="0">
                <a:cs typeface="+mj-cs"/>
              </a:rPr>
              <a:t>تأسس </a:t>
            </a:r>
            <a:r>
              <a:rPr lang="ar-LB" b="1" dirty="0">
                <a:cs typeface="+mj-cs"/>
              </a:rPr>
              <a:t>المركز في جامعة </a:t>
            </a:r>
            <a:r>
              <a:rPr lang="ar-LB" b="1" dirty="0" smtClean="0">
                <a:cs typeface="+mj-cs"/>
              </a:rPr>
              <a:t>بغداد</a:t>
            </a:r>
            <a:r>
              <a:rPr lang="ar-IQ" b="1" dirty="0" smtClean="0">
                <a:cs typeface="+mj-cs"/>
              </a:rPr>
              <a:t> </a:t>
            </a:r>
            <a:r>
              <a:rPr lang="ar-LB" b="1" dirty="0" smtClean="0">
                <a:cs typeface="+mj-cs"/>
              </a:rPr>
              <a:t>عام </a:t>
            </a:r>
            <a:r>
              <a:rPr lang="ar-LB" b="1" dirty="0">
                <a:cs typeface="+mj-cs"/>
              </a:rPr>
              <a:t>1977 </a:t>
            </a:r>
            <a:endParaRPr lang="en-US" b="1" dirty="0" smtClean="0">
              <a:solidFill>
                <a:srgbClr val="FF0000"/>
              </a:solidFill>
              <a:cs typeface="+mj-cs"/>
            </a:endParaRPr>
          </a:p>
          <a:p>
            <a:r>
              <a:rPr lang="ar-IQ" b="1" u="sng" dirty="0" smtClean="0">
                <a:solidFill>
                  <a:srgbClr val="FF0000"/>
                </a:solidFill>
                <a:cs typeface="+mj-cs"/>
              </a:rPr>
              <a:t>اعداد </a:t>
            </a:r>
          </a:p>
          <a:p>
            <a:r>
              <a:rPr lang="ar-IQ" b="1" dirty="0" smtClean="0">
                <a:solidFill>
                  <a:srgbClr val="FF0000"/>
                </a:solidFill>
                <a:cs typeface="+mj-cs"/>
              </a:rPr>
              <a:t>م وسن صباح عبيد </a:t>
            </a:r>
          </a:p>
          <a:p>
            <a:r>
              <a:rPr lang="ar-IQ" b="1" dirty="0" smtClean="0">
                <a:solidFill>
                  <a:srgbClr val="FF0000"/>
                </a:solidFill>
                <a:cs typeface="+mj-cs"/>
              </a:rPr>
              <a:t>وحدة تكنلوجيا معلومات </a:t>
            </a:r>
            <a:endParaRPr lang="en-US" b="1" dirty="0" smtClean="0">
              <a:solidFill>
                <a:srgbClr val="FF0000"/>
              </a:solidFill>
              <a:cs typeface="+mj-cs"/>
            </a:endParaRPr>
          </a:p>
          <a:p>
            <a:endParaRPr lang="ar-IQ" b="1" dirty="0" smtClean="0">
              <a:cs typeface="+mj-cs"/>
            </a:endParaRPr>
          </a:p>
          <a:p>
            <a:endParaRPr lang="ar-LB" b="1" dirty="0">
              <a:cs typeface="+mj-cs"/>
            </a:endParaRPr>
          </a:p>
        </p:txBody>
      </p:sp>
      <p:sp>
        <p:nvSpPr>
          <p:cNvPr id="6" name="عنوان 5">
            <a:extLst>
              <a:ext uri="{FF2B5EF4-FFF2-40B4-BE49-F238E27FC236}">
                <a16:creationId xmlns="" xmlns:a16="http://schemas.microsoft.com/office/drawing/2014/main" id="{FD1F0764-F629-41E3-B9FA-21D3E1F8DAA9}"/>
              </a:ext>
            </a:extLst>
          </p:cNvPr>
          <p:cNvSpPr txBox="1">
            <a:spLocks noGrp="1"/>
          </p:cNvSpPr>
          <p:nvPr>
            <p:ph type="ctrTitle"/>
          </p:nvPr>
        </p:nvSpPr>
        <p:spPr>
          <a:xfrm>
            <a:off x="2137055" y="2095669"/>
            <a:ext cx="7737586" cy="936289"/>
          </a:xfrm>
          <a:prstGeom prst="rect">
            <a:avLst/>
          </a:prstGeom>
          <a:noFill/>
        </p:spPr>
        <p:txBody>
          <a:bodyPr wrap="square" rtlCol="1">
            <a:noAutofit/>
          </a:bodyPr>
          <a:lstStyle/>
          <a:p>
            <a:pPr marR="133985" indent="39370" rtl="1">
              <a:lnSpc>
                <a:spcPct val="100000"/>
              </a:lnSpc>
              <a:spcBef>
                <a:spcPts val="0"/>
              </a:spcBef>
            </a:pPr>
            <a:r>
              <a:rPr lang="ar-IQ" sz="3600" b="1" dirty="0" smtClean="0">
                <a:solidFill>
                  <a:srgbClr val="000000"/>
                </a:solidFill>
                <a:effectLst/>
                <a:latin typeface="Times New Roman" panose="02020603050405020304" pitchFamily="18" charset="0"/>
                <a:ea typeface="Times New Roman" panose="02020603050405020304" pitchFamily="18" charset="0"/>
              </a:rPr>
              <a:t>دليل مركز احياء التراث العلمي العربي جامعة بغداد 2022/2023</a:t>
            </a:r>
            <a:endParaRPr lang="en-US" sz="3200" b="1" dirty="0">
              <a:solidFill>
                <a:srgbClr val="000000"/>
              </a:solidFill>
              <a:effectLst/>
              <a:latin typeface="Times New Roman" panose="02020603050405020304" pitchFamily="18" charset="0"/>
              <a:ea typeface="Times New Roman" panose="02020603050405020304" pitchFamily="18" charset="0"/>
            </a:endParaRP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2463" y="387768"/>
            <a:ext cx="1501942" cy="1494432"/>
          </a:xfrm>
          <a:prstGeom prst="rect">
            <a:avLst/>
          </a:prstGeom>
        </p:spPr>
      </p:pic>
      <p:pic>
        <p:nvPicPr>
          <p:cNvPr id="7" name="صورة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566" y="387768"/>
            <a:ext cx="1677402" cy="1707900"/>
          </a:xfrm>
          <a:prstGeom prst="rect">
            <a:avLst/>
          </a:prstGeom>
        </p:spPr>
      </p:pic>
    </p:spTree>
    <p:extLst>
      <p:ext uri="{BB962C8B-B14F-4D97-AF65-F5344CB8AC3E}">
        <p14:creationId xmlns:p14="http://schemas.microsoft.com/office/powerpoint/2010/main" val="898101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4668253" y="609827"/>
            <a:ext cx="3164305" cy="16882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 name="مربع نص 2"/>
          <p:cNvSpPr txBox="1"/>
          <p:nvPr/>
        </p:nvSpPr>
        <p:spPr>
          <a:xfrm>
            <a:off x="4668253" y="1038430"/>
            <a:ext cx="3164305" cy="830997"/>
          </a:xfrm>
          <a:prstGeom prst="rect">
            <a:avLst/>
          </a:prstGeom>
          <a:noFill/>
        </p:spPr>
        <p:txBody>
          <a:bodyPr wrap="square" rtlCol="1">
            <a:spAutoFit/>
          </a:bodyPr>
          <a:lstStyle/>
          <a:p>
            <a:pPr algn="ctr" rtl="1"/>
            <a:r>
              <a:rPr lang="ar-IQ" sz="2400" b="1" dirty="0" smtClean="0">
                <a:solidFill>
                  <a:srgbClr val="FFFF00"/>
                </a:solidFill>
              </a:rPr>
              <a:t>مدير المركز حاليا 2022/2023</a:t>
            </a:r>
            <a:endParaRPr lang="ar-IQ" sz="2400" b="1" dirty="0">
              <a:solidFill>
                <a:srgbClr val="FFFF00"/>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3852" y="2466474"/>
            <a:ext cx="4499811" cy="27552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مربع نص 4"/>
          <p:cNvSpPr txBox="1"/>
          <p:nvPr/>
        </p:nvSpPr>
        <p:spPr>
          <a:xfrm>
            <a:off x="2478505" y="5512150"/>
            <a:ext cx="7327232" cy="646331"/>
          </a:xfrm>
          <a:prstGeom prst="rect">
            <a:avLst/>
          </a:prstGeom>
          <a:noFill/>
        </p:spPr>
        <p:txBody>
          <a:bodyPr wrap="square" rtlCol="1">
            <a:spAutoFit/>
          </a:bodyPr>
          <a:lstStyle/>
          <a:p>
            <a:pPr algn="ctr" rtl="1"/>
            <a:r>
              <a:rPr lang="ar-IQ" dirty="0" err="1"/>
              <a:t>أ.د.الاء</a:t>
            </a:r>
            <a:r>
              <a:rPr lang="ar-IQ" dirty="0"/>
              <a:t> نافع جاسم</a:t>
            </a:r>
          </a:p>
          <a:p>
            <a:pPr algn="ctr" rtl="1"/>
            <a:r>
              <a:rPr lang="ar-IQ" dirty="0"/>
              <a:t>مدير مركز احياء التراث العلمي العربي</a:t>
            </a:r>
          </a:p>
        </p:txBody>
      </p:sp>
    </p:spTree>
    <p:extLst>
      <p:ext uri="{BB962C8B-B14F-4D97-AF65-F5344CB8AC3E}">
        <p14:creationId xmlns:p14="http://schemas.microsoft.com/office/powerpoint/2010/main" val="149026453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2358189" y="890337"/>
            <a:ext cx="6858000" cy="10587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 name="مربع نص 2"/>
          <p:cNvSpPr txBox="1"/>
          <p:nvPr/>
        </p:nvSpPr>
        <p:spPr>
          <a:xfrm>
            <a:off x="3970421" y="1118937"/>
            <a:ext cx="3513221" cy="400494"/>
          </a:xfrm>
          <a:prstGeom prst="rect">
            <a:avLst/>
          </a:prstGeom>
          <a:noFill/>
        </p:spPr>
        <p:txBody>
          <a:bodyPr wrap="square" rtlCol="1">
            <a:spAutoFit/>
          </a:bodyPr>
          <a:lstStyle/>
          <a:p>
            <a:pPr algn="ctr" rtl="1">
              <a:lnSpc>
                <a:spcPct val="115000"/>
              </a:lnSpc>
              <a:spcAft>
                <a:spcPts val="1000"/>
              </a:spcAft>
            </a:pPr>
            <a:r>
              <a:rPr lang="ar-SA" dirty="0">
                <a:solidFill>
                  <a:srgbClr val="FFFF00"/>
                </a:solidFill>
                <a:ea typeface="Calibri"/>
                <a:cs typeface="PT Bold Heading"/>
              </a:rPr>
              <a:t>الأفاق المستقبلية للتطور المركز</a:t>
            </a:r>
            <a:endParaRPr lang="en-US" sz="1100" dirty="0">
              <a:ea typeface="Calibri"/>
              <a:cs typeface="Aria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3180" y="2617788"/>
            <a:ext cx="7904746" cy="207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9633981"/>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55821" y="757989"/>
            <a:ext cx="8758990" cy="646331"/>
          </a:xfrm>
          <a:prstGeom prst="rect">
            <a:avLst/>
          </a:prstGeom>
          <a:noFill/>
        </p:spPr>
        <p:txBody>
          <a:bodyPr wrap="square" rtlCol="1">
            <a:spAutoFit/>
          </a:bodyPr>
          <a:lstStyle/>
          <a:p>
            <a:pPr algn="ctr" rtl="1"/>
            <a:r>
              <a:rPr lang="ar-IQ" sz="3600" b="1" dirty="0" smtClean="0">
                <a:solidFill>
                  <a:srgbClr val="FF0000"/>
                </a:solidFill>
              </a:rPr>
              <a:t>اتصل بنا </a:t>
            </a:r>
            <a:endParaRPr lang="ar-IQ" sz="3600" b="1" dirty="0">
              <a:solidFill>
                <a:srgbClr val="FF0000"/>
              </a:solidFill>
            </a:endParaRPr>
          </a:p>
        </p:txBody>
      </p:sp>
      <p:sp>
        <p:nvSpPr>
          <p:cNvPr id="3" name="وسيلة شرح بيضاوية 2"/>
          <p:cNvSpPr/>
          <p:nvPr/>
        </p:nvSpPr>
        <p:spPr>
          <a:xfrm>
            <a:off x="625642" y="1608857"/>
            <a:ext cx="10804358" cy="4367360"/>
          </a:xfrm>
          <a:prstGeom prst="wedgeEllipseCallout">
            <a:avLst>
              <a:gd name="adj1" fmla="val -13706"/>
              <a:gd name="adj2" fmla="val 5846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 name="مربع نص 3"/>
          <p:cNvSpPr txBox="1"/>
          <p:nvPr/>
        </p:nvSpPr>
        <p:spPr>
          <a:xfrm>
            <a:off x="962526" y="2117558"/>
            <a:ext cx="8807115" cy="2862322"/>
          </a:xfrm>
          <a:prstGeom prst="rect">
            <a:avLst/>
          </a:prstGeom>
          <a:noFill/>
        </p:spPr>
        <p:txBody>
          <a:bodyPr wrap="square" rtlCol="1">
            <a:spAutoFit/>
          </a:bodyPr>
          <a:lstStyle/>
          <a:p>
            <a:pPr algn="r" rtl="1"/>
            <a:r>
              <a:rPr lang="ar-IQ" dirty="0">
                <a:solidFill>
                  <a:srgbClr val="FFFF00"/>
                </a:solidFill>
              </a:rPr>
              <a:t>البريد الالكتروني لمركز احياء التراث العلمي </a:t>
            </a:r>
            <a:r>
              <a:rPr lang="ar-IQ" dirty="0" smtClean="0">
                <a:solidFill>
                  <a:srgbClr val="FFFF00"/>
                </a:solidFill>
              </a:rPr>
              <a:t>العربي  </a:t>
            </a:r>
            <a:r>
              <a:rPr lang="en-US" dirty="0" smtClean="0">
                <a:solidFill>
                  <a:srgbClr val="FFFF00"/>
                </a:solidFill>
                <a:hlinkClick r:id="rId2"/>
              </a:rPr>
              <a:t>rashc@rashc.uobaghdad.edu.iq</a:t>
            </a:r>
            <a:endParaRPr lang="ar-IQ" dirty="0" smtClean="0">
              <a:solidFill>
                <a:srgbClr val="FFFF00"/>
              </a:solidFill>
            </a:endParaRPr>
          </a:p>
          <a:p>
            <a:pPr algn="r" rtl="1"/>
            <a:endParaRPr lang="en-US" dirty="0">
              <a:solidFill>
                <a:srgbClr val="FFFF00"/>
              </a:solidFill>
            </a:endParaRPr>
          </a:p>
          <a:p>
            <a:pPr algn="r" rtl="1"/>
            <a:endParaRPr lang="en-US" dirty="0">
              <a:solidFill>
                <a:srgbClr val="FFFF00"/>
              </a:solidFill>
            </a:endParaRPr>
          </a:p>
          <a:p>
            <a:pPr algn="r" rtl="1"/>
            <a:r>
              <a:rPr lang="ar-IQ" dirty="0" smtClean="0">
                <a:solidFill>
                  <a:srgbClr val="FFFF00"/>
                </a:solidFill>
              </a:rPr>
              <a:t>البريد </a:t>
            </a:r>
            <a:r>
              <a:rPr lang="ar-IQ" dirty="0">
                <a:solidFill>
                  <a:srgbClr val="FFFF00"/>
                </a:solidFill>
              </a:rPr>
              <a:t>الالكتروني لمكتب شؤون </a:t>
            </a:r>
            <a:r>
              <a:rPr lang="ar-IQ" dirty="0" smtClean="0">
                <a:solidFill>
                  <a:srgbClr val="FFFF00"/>
                </a:solidFill>
              </a:rPr>
              <a:t>المواطنين     </a:t>
            </a:r>
            <a:r>
              <a:rPr lang="en-US" dirty="0" smtClean="0">
                <a:solidFill>
                  <a:srgbClr val="FFFF00"/>
                </a:solidFill>
              </a:rPr>
              <a:t>  </a:t>
            </a:r>
            <a:r>
              <a:rPr lang="en-US" dirty="0" smtClean="0">
                <a:solidFill>
                  <a:srgbClr val="FFFF00"/>
                </a:solidFill>
                <a:hlinkClick r:id="rId3"/>
              </a:rPr>
              <a:t>government.citizen@rashc.uobaghdad.edu.iq</a:t>
            </a:r>
            <a:endParaRPr lang="ar-IQ" dirty="0" smtClean="0">
              <a:solidFill>
                <a:srgbClr val="FFFF00"/>
              </a:solidFill>
            </a:endParaRPr>
          </a:p>
          <a:p>
            <a:pPr algn="r" rtl="1"/>
            <a:endParaRPr lang="en-US" dirty="0">
              <a:solidFill>
                <a:srgbClr val="FFFF00"/>
              </a:solidFill>
            </a:endParaRPr>
          </a:p>
          <a:p>
            <a:pPr algn="r" rtl="1"/>
            <a:r>
              <a:rPr lang="ar-IQ" dirty="0">
                <a:solidFill>
                  <a:srgbClr val="FFFF00"/>
                </a:solidFill>
              </a:rPr>
              <a:t>البريد الالكتروني لموقع مركز احياء التراث العلمي </a:t>
            </a:r>
            <a:r>
              <a:rPr lang="ar-IQ" dirty="0" smtClean="0">
                <a:solidFill>
                  <a:srgbClr val="FFFF00"/>
                </a:solidFill>
              </a:rPr>
              <a:t>العربي  </a:t>
            </a:r>
            <a:r>
              <a:rPr lang="en-US" dirty="0" smtClean="0">
                <a:solidFill>
                  <a:srgbClr val="FFFF00"/>
                </a:solidFill>
              </a:rPr>
              <a:t>web.admin@rashc.uobaghdad.edu.iq</a:t>
            </a:r>
            <a:endParaRPr lang="en-US" dirty="0">
              <a:solidFill>
                <a:srgbClr val="FFFF00"/>
              </a:solidFill>
            </a:endParaRPr>
          </a:p>
          <a:p>
            <a:pPr algn="r" rtl="1"/>
            <a:endParaRPr lang="en-US" dirty="0">
              <a:solidFill>
                <a:srgbClr val="FFFF00"/>
              </a:solidFill>
            </a:endParaRPr>
          </a:p>
          <a:p>
            <a:pPr algn="r" rtl="1"/>
            <a:r>
              <a:rPr lang="ar-IQ" dirty="0">
                <a:solidFill>
                  <a:srgbClr val="FFFF00"/>
                </a:solidFill>
              </a:rPr>
              <a:t>الموقع الالكتروني الخاص بمركز احياء التراث العلمي </a:t>
            </a:r>
            <a:r>
              <a:rPr lang="ar-IQ" dirty="0" smtClean="0">
                <a:solidFill>
                  <a:srgbClr val="FFFF00"/>
                </a:solidFill>
              </a:rPr>
              <a:t>العربي  </a:t>
            </a:r>
            <a:r>
              <a:rPr lang="en-US" dirty="0" smtClean="0">
                <a:solidFill>
                  <a:srgbClr val="FFFF00"/>
                </a:solidFill>
              </a:rPr>
              <a:t>rashc.uobaghdad.edu.iq</a:t>
            </a:r>
            <a:endParaRPr lang="en-US" dirty="0">
              <a:solidFill>
                <a:srgbClr val="FFFF00"/>
              </a:solidFill>
            </a:endParaRPr>
          </a:p>
          <a:p>
            <a:pPr algn="r" rtl="1"/>
            <a:endParaRPr lang="en-US" dirty="0">
              <a:solidFill>
                <a:srgbClr val="FFFF00"/>
              </a:solidFill>
            </a:endParaRPr>
          </a:p>
          <a:p>
            <a:pPr algn="r" rtl="1"/>
            <a:r>
              <a:rPr lang="en-US" dirty="0"/>
              <a:t> </a:t>
            </a:r>
            <a:endParaRPr lang="ar-IQ" dirty="0"/>
          </a:p>
        </p:txBody>
      </p:sp>
    </p:spTree>
    <p:extLst>
      <p:ext uri="{BB962C8B-B14F-4D97-AF65-F5344CB8AC3E}">
        <p14:creationId xmlns:p14="http://schemas.microsoft.com/office/powerpoint/2010/main" val="242681012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 xmlns:a16="http://schemas.microsoft.com/office/drawing/2014/main" id="{4A9DC172-5898-4E88-8688-4CC333492E92}"/>
              </a:ext>
            </a:extLst>
          </p:cNvPr>
          <p:cNvSpPr>
            <a:spLocks noGrp="1"/>
          </p:cNvSpPr>
          <p:nvPr>
            <p:ph idx="1"/>
          </p:nvPr>
        </p:nvSpPr>
        <p:spPr>
          <a:xfrm>
            <a:off x="1034716" y="1419726"/>
            <a:ext cx="10319084" cy="3585411"/>
          </a:xfrm>
        </p:spPr>
        <p:txBody>
          <a:bodyPr>
            <a:noAutofit/>
          </a:bodyPr>
          <a:lstStyle/>
          <a:p>
            <a:pPr marL="0" indent="0" algn="justLow" rtl="1">
              <a:lnSpc>
                <a:spcPct val="150000"/>
              </a:lnSpc>
              <a:spcBef>
                <a:spcPts val="0"/>
              </a:spcBef>
              <a:buNone/>
            </a:pPr>
            <a:r>
              <a:rPr lang="ar-LB" dirty="0">
                <a:latin typeface="Times New Roman" panose="02020603050405020304" pitchFamily="18" charset="0"/>
                <a:cs typeface="Times New Roman" panose="02020603050405020304" pitchFamily="18" charset="0"/>
              </a:rPr>
              <a:t>تأسس المركز في جامعة بغداد عام ١٩٧٧ م وباشر مهامه في ١٣/ 2/ ١٩٧٧ وفق أهداف محددة في بعث التراث العلمي العربي الاسلامي من خلال تحقيق ونشر المخطوطات والرسائل العلمية ذات الصلة بالأنشطة العلمية المختلفة والعمل على ترجمة أمهات المراجع والأبحاث المنشورة وتوفيرها للباحثين والمهتمين بشؤون التراث وتعضيد حركة أحياء التراث في </a:t>
            </a:r>
            <a:r>
              <a:rPr lang="ar-LB" dirty="0" smtClean="0">
                <a:latin typeface="Times New Roman" panose="02020603050405020304" pitchFamily="18" charset="0"/>
                <a:cs typeface="Times New Roman" panose="02020603050405020304" pitchFamily="18" charset="0"/>
              </a:rPr>
              <a:t>القطر</a:t>
            </a:r>
            <a:r>
              <a:rPr lang="ar-IQ" dirty="0" smtClean="0">
                <a:latin typeface="Times New Roman" panose="02020603050405020304" pitchFamily="18" charset="0"/>
                <a:cs typeface="Times New Roman" panose="02020603050405020304" pitchFamily="18" charset="0"/>
              </a:rPr>
              <a:t>... </a:t>
            </a:r>
            <a:endParaRPr lang="ar-LB" dirty="0">
              <a:latin typeface="Times New Roman" panose="02020603050405020304" pitchFamily="18" charset="0"/>
              <a:cs typeface="Times New Roman" panose="02020603050405020304" pitchFamily="18" charset="0"/>
            </a:endParaRPr>
          </a:p>
        </p:txBody>
      </p:sp>
      <p:sp>
        <p:nvSpPr>
          <p:cNvPr id="3" name="مستطيل 2"/>
          <p:cNvSpPr/>
          <p:nvPr/>
        </p:nvSpPr>
        <p:spPr>
          <a:xfrm>
            <a:off x="4403557" y="657544"/>
            <a:ext cx="3693695" cy="584775"/>
          </a:xfrm>
          <a:prstGeom prst="rect">
            <a:avLst/>
          </a:prstGeom>
        </p:spPr>
        <p:txBody>
          <a:bodyPr wrap="square">
            <a:spAutoFit/>
          </a:bodyPr>
          <a:lstStyle/>
          <a:p>
            <a:pPr algn="ctr"/>
            <a:r>
              <a:rPr lang="ar-IQ" sz="3200" b="1" dirty="0">
                <a:solidFill>
                  <a:srgbClr val="FF0000"/>
                </a:solidFill>
              </a:rPr>
              <a:t>نبذة عن نشأة المركز </a:t>
            </a:r>
          </a:p>
        </p:txBody>
      </p:sp>
    </p:spTree>
    <p:extLst>
      <p:ext uri="{BB962C8B-B14F-4D97-AF65-F5344CB8AC3E}">
        <p14:creationId xmlns:p14="http://schemas.microsoft.com/office/powerpoint/2010/main" val="144953643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 xmlns:a16="http://schemas.microsoft.com/office/drawing/2014/main" id="{F049E7D8-56B0-42C2-8A63-2630811EA529}"/>
              </a:ext>
            </a:extLst>
          </p:cNvPr>
          <p:cNvSpPr>
            <a:spLocks noGrp="1"/>
          </p:cNvSpPr>
          <p:nvPr>
            <p:ph idx="1"/>
          </p:nvPr>
        </p:nvSpPr>
        <p:spPr>
          <a:xfrm>
            <a:off x="838200" y="518160"/>
            <a:ext cx="10515600" cy="1214387"/>
          </a:xfrm>
        </p:spPr>
        <p:txBody>
          <a:bodyPr>
            <a:noAutofit/>
          </a:bodyPr>
          <a:lstStyle/>
          <a:p>
            <a:pPr marL="0" indent="0" algn="justLow" rtl="1">
              <a:lnSpc>
                <a:spcPct val="160000"/>
              </a:lnSpc>
              <a:spcBef>
                <a:spcPts val="0"/>
              </a:spcBef>
              <a:buNone/>
            </a:pPr>
            <a:r>
              <a:rPr lang="ar-LB" dirty="0">
                <a:latin typeface="Times New Roman" panose="02020603050405020304" pitchFamily="18" charset="0"/>
                <a:cs typeface="Times New Roman" panose="02020603050405020304" pitchFamily="18" charset="0"/>
              </a:rPr>
              <a:t> </a:t>
            </a:r>
          </a:p>
        </p:txBody>
      </p:sp>
      <p:sp>
        <p:nvSpPr>
          <p:cNvPr id="3" name="مربع نص 2"/>
          <p:cNvSpPr txBox="1"/>
          <p:nvPr/>
        </p:nvSpPr>
        <p:spPr>
          <a:xfrm>
            <a:off x="7050505" y="3429000"/>
            <a:ext cx="324853" cy="369332"/>
          </a:xfrm>
          <a:prstGeom prst="rect">
            <a:avLst/>
          </a:prstGeom>
          <a:noFill/>
        </p:spPr>
        <p:txBody>
          <a:bodyPr wrap="square" rtlCol="1">
            <a:spAutoFit/>
          </a:bodyPr>
          <a:lstStyle/>
          <a:p>
            <a:endParaRPr lang="ar-IQ" dirty="0"/>
          </a:p>
        </p:txBody>
      </p:sp>
      <p:sp>
        <p:nvSpPr>
          <p:cNvPr id="5" name="مربع نص 4"/>
          <p:cNvSpPr txBox="1"/>
          <p:nvPr/>
        </p:nvSpPr>
        <p:spPr>
          <a:xfrm>
            <a:off x="2550695" y="818147"/>
            <a:ext cx="6990347" cy="523220"/>
          </a:xfrm>
          <a:prstGeom prst="rect">
            <a:avLst/>
          </a:prstGeom>
          <a:noFill/>
        </p:spPr>
        <p:txBody>
          <a:bodyPr wrap="square" rtlCol="1">
            <a:spAutoFit/>
          </a:bodyPr>
          <a:lstStyle/>
          <a:p>
            <a:pPr algn="ctr"/>
            <a:r>
              <a:rPr lang="ar-IQ" sz="2800" dirty="0" smtClean="0">
                <a:solidFill>
                  <a:srgbClr val="FF0000"/>
                </a:solidFill>
              </a:rPr>
              <a:t>مدراء المركز السابقين وتاريخ توليهم المناصب</a:t>
            </a:r>
            <a:endParaRPr lang="ar-IQ" sz="2800" dirty="0">
              <a:solidFill>
                <a:srgbClr val="FF0000"/>
              </a:solidFill>
            </a:endParaRPr>
          </a:p>
        </p:txBody>
      </p:sp>
      <p:graphicFrame>
        <p:nvGraphicFramePr>
          <p:cNvPr id="6" name="جدول 5"/>
          <p:cNvGraphicFramePr>
            <a:graphicFrameLocks noGrp="1"/>
          </p:cNvGraphicFramePr>
          <p:nvPr>
            <p:extLst>
              <p:ext uri="{D42A27DB-BD31-4B8C-83A1-F6EECF244321}">
                <p14:modId xmlns:p14="http://schemas.microsoft.com/office/powerpoint/2010/main" val="1639995007"/>
              </p:ext>
            </p:extLst>
          </p:nvPr>
        </p:nvGraphicFramePr>
        <p:xfrm>
          <a:off x="2731168" y="1528826"/>
          <a:ext cx="6020435" cy="3820668"/>
        </p:xfrm>
        <a:graphic>
          <a:graphicData uri="http://schemas.openxmlformats.org/drawingml/2006/table">
            <a:tbl>
              <a:tblPr rtl="1" firstRow="1" firstCol="1" bandRow="1"/>
              <a:tblGrid>
                <a:gridCol w="636519"/>
                <a:gridCol w="3376869"/>
                <a:gridCol w="2007047"/>
              </a:tblGrid>
              <a:tr h="0">
                <a:tc>
                  <a:txBody>
                    <a:bodyPr/>
                    <a:lstStyle/>
                    <a:p>
                      <a:pPr marL="0" marR="0" algn="ctr" rtl="1">
                        <a:lnSpc>
                          <a:spcPct val="115000"/>
                        </a:lnSpc>
                        <a:spcBef>
                          <a:spcPts val="0"/>
                        </a:spcBef>
                        <a:spcAft>
                          <a:spcPts val="0"/>
                        </a:spcAft>
                      </a:pPr>
                      <a:r>
                        <a:rPr lang="ar-IQ" sz="2000" b="1">
                          <a:effectLst/>
                          <a:latin typeface="Cambria"/>
                          <a:ea typeface="Times New Roman"/>
                          <a:cs typeface="Times New Roman"/>
                        </a:rPr>
                        <a:t>ت</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2000" b="1">
                          <a:effectLst/>
                          <a:latin typeface="Cambria"/>
                          <a:ea typeface="Times New Roman"/>
                          <a:cs typeface="Times New Roman"/>
                        </a:rPr>
                        <a:t>اسم المدير </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2000" b="1">
                          <a:effectLst/>
                          <a:latin typeface="Cambria"/>
                          <a:ea typeface="Times New Roman"/>
                          <a:cs typeface="Times New Roman"/>
                        </a:rPr>
                        <a:t>الفترة </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0">
                <a:tc>
                  <a:txBody>
                    <a:bodyPr/>
                    <a:lstStyle/>
                    <a:p>
                      <a:pPr marL="0" marR="0" algn="ctr" rtl="1">
                        <a:lnSpc>
                          <a:spcPct val="115000"/>
                        </a:lnSpc>
                        <a:spcBef>
                          <a:spcPts val="0"/>
                        </a:spcBef>
                        <a:spcAft>
                          <a:spcPts val="0"/>
                        </a:spcAft>
                      </a:pPr>
                      <a:r>
                        <a:rPr lang="ar-IQ" sz="1400" b="1">
                          <a:effectLst/>
                          <a:latin typeface="Cambria"/>
                          <a:ea typeface="Times New Roman"/>
                          <a:cs typeface="Times New Roman"/>
                        </a:rPr>
                        <a:t>1-</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rtl="1">
                        <a:lnSpc>
                          <a:spcPct val="115000"/>
                        </a:lnSpc>
                        <a:spcBef>
                          <a:spcPts val="0"/>
                        </a:spcBef>
                        <a:spcAft>
                          <a:spcPts val="0"/>
                        </a:spcAft>
                      </a:pPr>
                      <a:r>
                        <a:rPr lang="ar-IQ" sz="1800" dirty="0">
                          <a:effectLst/>
                          <a:latin typeface="Calibri"/>
                          <a:ea typeface="Calibri"/>
                          <a:cs typeface="Simplified Arabic"/>
                        </a:rPr>
                        <a:t>أ.د. ياسين خليل عبد </a:t>
                      </a:r>
                      <a:endParaRPr lang="en-US" sz="1100" dirty="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rtl="1">
                        <a:lnSpc>
                          <a:spcPct val="115000"/>
                        </a:lnSpc>
                        <a:spcBef>
                          <a:spcPts val="0"/>
                        </a:spcBef>
                        <a:spcAft>
                          <a:spcPts val="0"/>
                        </a:spcAft>
                      </a:pPr>
                      <a:r>
                        <a:rPr lang="ar-IQ" sz="1600">
                          <a:effectLst/>
                          <a:latin typeface="Calibri"/>
                          <a:ea typeface="Calibri"/>
                          <a:cs typeface="Simplified Arabic"/>
                        </a:rPr>
                        <a:t>1977/1978</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0">
                <a:tc>
                  <a:txBody>
                    <a:bodyPr/>
                    <a:lstStyle/>
                    <a:p>
                      <a:pPr marL="0" marR="0" algn="ctr" rtl="1">
                        <a:lnSpc>
                          <a:spcPct val="115000"/>
                        </a:lnSpc>
                        <a:spcBef>
                          <a:spcPts val="0"/>
                        </a:spcBef>
                        <a:spcAft>
                          <a:spcPts val="0"/>
                        </a:spcAft>
                      </a:pPr>
                      <a:r>
                        <a:rPr lang="ar-IQ" sz="1400" b="1">
                          <a:effectLst/>
                          <a:latin typeface="Cambria"/>
                          <a:ea typeface="Times New Roman"/>
                          <a:cs typeface="Times New Roman"/>
                        </a:rPr>
                        <a:t>2-</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800" dirty="0">
                          <a:effectLst/>
                          <a:latin typeface="Calibri"/>
                          <a:ea typeface="Calibri"/>
                          <a:cs typeface="Simplified Arabic"/>
                        </a:rPr>
                        <a:t>أ.د. صالح احمد العلوي</a:t>
                      </a:r>
                      <a:endParaRPr lang="en-US" sz="1100" dirty="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a:effectLst/>
                          <a:latin typeface="Calibri"/>
                          <a:ea typeface="Calibri"/>
                          <a:cs typeface="Simplified Arabic"/>
                        </a:rPr>
                        <a:t>1981/1982</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0">
                <a:tc>
                  <a:txBody>
                    <a:bodyPr/>
                    <a:lstStyle/>
                    <a:p>
                      <a:pPr marL="0" marR="0" algn="ctr" rtl="1">
                        <a:lnSpc>
                          <a:spcPct val="115000"/>
                        </a:lnSpc>
                        <a:spcBef>
                          <a:spcPts val="0"/>
                        </a:spcBef>
                        <a:spcAft>
                          <a:spcPts val="0"/>
                        </a:spcAft>
                      </a:pPr>
                      <a:r>
                        <a:rPr lang="ar-IQ" sz="1400" b="1">
                          <a:effectLst/>
                          <a:latin typeface="Cambria"/>
                          <a:ea typeface="Times New Roman"/>
                          <a:cs typeface="Times New Roman"/>
                        </a:rPr>
                        <a:t>3-</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rtl="1">
                        <a:lnSpc>
                          <a:spcPct val="115000"/>
                        </a:lnSpc>
                        <a:spcBef>
                          <a:spcPts val="0"/>
                        </a:spcBef>
                        <a:spcAft>
                          <a:spcPts val="0"/>
                        </a:spcAft>
                      </a:pPr>
                      <a:r>
                        <a:rPr lang="ar-IQ" sz="1800">
                          <a:effectLst/>
                          <a:latin typeface="Calibri"/>
                          <a:ea typeface="Calibri"/>
                          <a:cs typeface="Simplified Arabic"/>
                        </a:rPr>
                        <a:t>أ.د.عماد عبد السلام</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rtl="1">
                        <a:lnSpc>
                          <a:spcPct val="115000"/>
                        </a:lnSpc>
                        <a:spcBef>
                          <a:spcPts val="0"/>
                        </a:spcBef>
                        <a:spcAft>
                          <a:spcPts val="0"/>
                        </a:spcAft>
                      </a:pPr>
                      <a:r>
                        <a:rPr lang="ar-IQ" sz="1600">
                          <a:effectLst/>
                          <a:latin typeface="Calibri"/>
                          <a:ea typeface="Calibri"/>
                          <a:cs typeface="Simplified Arabic"/>
                        </a:rPr>
                        <a:t>1982/1984</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0">
                <a:tc>
                  <a:txBody>
                    <a:bodyPr/>
                    <a:lstStyle/>
                    <a:p>
                      <a:pPr marL="0" marR="0" algn="ctr" rtl="1">
                        <a:lnSpc>
                          <a:spcPct val="115000"/>
                        </a:lnSpc>
                        <a:spcBef>
                          <a:spcPts val="0"/>
                        </a:spcBef>
                        <a:spcAft>
                          <a:spcPts val="0"/>
                        </a:spcAft>
                      </a:pPr>
                      <a:r>
                        <a:rPr lang="ar-IQ" sz="1400" b="1">
                          <a:effectLst/>
                          <a:latin typeface="Cambria"/>
                          <a:ea typeface="Times New Roman"/>
                          <a:cs typeface="Times New Roman"/>
                        </a:rPr>
                        <a:t>4-</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800" dirty="0">
                          <a:effectLst/>
                          <a:latin typeface="Calibri"/>
                          <a:ea typeface="Calibri"/>
                          <a:cs typeface="Simplified Arabic"/>
                        </a:rPr>
                        <a:t>أ.د. خالص حسني الاشعب </a:t>
                      </a:r>
                      <a:endParaRPr lang="en-US" sz="1100" dirty="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a:effectLst/>
                          <a:latin typeface="Calibri"/>
                          <a:ea typeface="Calibri"/>
                          <a:cs typeface="Simplified Arabic"/>
                        </a:rPr>
                        <a:t>1985/1988</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0">
                <a:tc>
                  <a:txBody>
                    <a:bodyPr/>
                    <a:lstStyle/>
                    <a:p>
                      <a:pPr marL="0" marR="0" algn="ctr" rtl="1">
                        <a:lnSpc>
                          <a:spcPct val="115000"/>
                        </a:lnSpc>
                        <a:spcBef>
                          <a:spcPts val="0"/>
                        </a:spcBef>
                        <a:spcAft>
                          <a:spcPts val="0"/>
                        </a:spcAft>
                      </a:pPr>
                      <a:r>
                        <a:rPr lang="ar-IQ" sz="1400" b="1">
                          <a:effectLst/>
                          <a:latin typeface="Cambria"/>
                          <a:ea typeface="Times New Roman"/>
                          <a:cs typeface="Times New Roman"/>
                        </a:rPr>
                        <a:t>5-</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rtl="1">
                        <a:lnSpc>
                          <a:spcPct val="115000"/>
                        </a:lnSpc>
                        <a:spcBef>
                          <a:spcPts val="0"/>
                        </a:spcBef>
                        <a:spcAft>
                          <a:spcPts val="0"/>
                        </a:spcAft>
                      </a:pPr>
                      <a:r>
                        <a:rPr lang="ar-IQ" sz="1800" dirty="0">
                          <a:effectLst/>
                          <a:latin typeface="Calibri"/>
                          <a:ea typeface="Calibri"/>
                          <a:cs typeface="Simplified Arabic"/>
                        </a:rPr>
                        <a:t>أ.د. مصطفى محمد امين </a:t>
                      </a:r>
                      <a:endParaRPr lang="en-US" sz="1100" dirty="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rtl="1">
                        <a:lnSpc>
                          <a:spcPct val="115000"/>
                        </a:lnSpc>
                        <a:spcBef>
                          <a:spcPts val="0"/>
                        </a:spcBef>
                        <a:spcAft>
                          <a:spcPts val="0"/>
                        </a:spcAft>
                      </a:pPr>
                      <a:r>
                        <a:rPr lang="ar-IQ" sz="1600">
                          <a:effectLst/>
                          <a:latin typeface="Calibri"/>
                          <a:ea typeface="Calibri"/>
                          <a:cs typeface="Simplified Arabic"/>
                        </a:rPr>
                        <a:t>1989/1990</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0">
                <a:tc>
                  <a:txBody>
                    <a:bodyPr/>
                    <a:lstStyle/>
                    <a:p>
                      <a:pPr marL="0" marR="0" algn="ctr" rtl="1">
                        <a:lnSpc>
                          <a:spcPct val="115000"/>
                        </a:lnSpc>
                        <a:spcBef>
                          <a:spcPts val="0"/>
                        </a:spcBef>
                        <a:spcAft>
                          <a:spcPts val="0"/>
                        </a:spcAft>
                      </a:pPr>
                      <a:r>
                        <a:rPr lang="ar-IQ" sz="1400" b="1">
                          <a:effectLst/>
                          <a:latin typeface="Cambria"/>
                          <a:ea typeface="Times New Roman"/>
                          <a:cs typeface="Times New Roman"/>
                        </a:rPr>
                        <a:t>6-</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800">
                          <a:effectLst/>
                          <a:latin typeface="Calibri"/>
                          <a:ea typeface="Calibri"/>
                          <a:cs typeface="Simplified Arabic"/>
                        </a:rPr>
                        <a:t>الاستاذه نبيلة عبد المنعم </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a:effectLst/>
                          <a:latin typeface="Calibri"/>
                          <a:ea typeface="Calibri"/>
                          <a:cs typeface="Simplified Arabic"/>
                        </a:rPr>
                        <a:t>1990/2009</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0">
                <a:tc>
                  <a:txBody>
                    <a:bodyPr/>
                    <a:lstStyle/>
                    <a:p>
                      <a:pPr marL="0" marR="0" algn="ctr" rtl="1">
                        <a:lnSpc>
                          <a:spcPct val="115000"/>
                        </a:lnSpc>
                        <a:spcBef>
                          <a:spcPts val="0"/>
                        </a:spcBef>
                        <a:spcAft>
                          <a:spcPts val="0"/>
                        </a:spcAft>
                      </a:pPr>
                      <a:r>
                        <a:rPr lang="ar-IQ" sz="1400" b="1">
                          <a:effectLst/>
                          <a:latin typeface="Cambria"/>
                          <a:ea typeface="Times New Roman"/>
                          <a:cs typeface="Times New Roman"/>
                        </a:rPr>
                        <a:t>7-</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rtl="1">
                        <a:lnSpc>
                          <a:spcPct val="115000"/>
                        </a:lnSpc>
                        <a:spcBef>
                          <a:spcPts val="0"/>
                        </a:spcBef>
                        <a:spcAft>
                          <a:spcPts val="0"/>
                        </a:spcAft>
                      </a:pPr>
                      <a:r>
                        <a:rPr lang="ar-IQ" sz="1800" dirty="0">
                          <a:effectLst/>
                          <a:latin typeface="Calibri"/>
                          <a:ea typeface="Calibri"/>
                          <a:cs typeface="Simplified Arabic"/>
                        </a:rPr>
                        <a:t>أ.د. خليل </a:t>
                      </a:r>
                      <a:r>
                        <a:rPr lang="ar-IQ" sz="1800" dirty="0" err="1">
                          <a:effectLst/>
                          <a:latin typeface="Calibri"/>
                          <a:ea typeface="Calibri"/>
                          <a:cs typeface="Simplified Arabic"/>
                        </a:rPr>
                        <a:t>الزركاني</a:t>
                      </a:r>
                      <a:r>
                        <a:rPr lang="ar-IQ" sz="1800" dirty="0">
                          <a:effectLst/>
                          <a:latin typeface="Calibri"/>
                          <a:ea typeface="Calibri"/>
                          <a:cs typeface="Simplified Arabic"/>
                        </a:rPr>
                        <a:t> </a:t>
                      </a:r>
                      <a:endParaRPr lang="en-US" sz="1100" dirty="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rtl="1">
                        <a:lnSpc>
                          <a:spcPct val="115000"/>
                        </a:lnSpc>
                        <a:spcBef>
                          <a:spcPts val="0"/>
                        </a:spcBef>
                        <a:spcAft>
                          <a:spcPts val="0"/>
                        </a:spcAft>
                      </a:pPr>
                      <a:r>
                        <a:rPr lang="ar-IQ" sz="1600">
                          <a:effectLst/>
                          <a:latin typeface="Calibri"/>
                          <a:ea typeface="Calibri"/>
                          <a:cs typeface="Simplified Arabic"/>
                        </a:rPr>
                        <a:t>2009/2014</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0">
                <a:tc>
                  <a:txBody>
                    <a:bodyPr/>
                    <a:lstStyle/>
                    <a:p>
                      <a:pPr marL="0" marR="0" algn="ctr" rtl="1">
                        <a:lnSpc>
                          <a:spcPct val="115000"/>
                        </a:lnSpc>
                        <a:spcBef>
                          <a:spcPts val="0"/>
                        </a:spcBef>
                        <a:spcAft>
                          <a:spcPts val="0"/>
                        </a:spcAft>
                      </a:pPr>
                      <a:r>
                        <a:rPr lang="ar-IQ" sz="1400" b="1">
                          <a:effectLst/>
                          <a:latin typeface="Cambria"/>
                          <a:ea typeface="Times New Roman"/>
                          <a:cs typeface="Times New Roman"/>
                        </a:rPr>
                        <a:t>8-</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800" dirty="0">
                          <a:effectLst/>
                          <a:latin typeface="Calibri"/>
                          <a:ea typeface="Calibri"/>
                          <a:cs typeface="Simplified Arabic"/>
                        </a:rPr>
                        <a:t>أ.د. عبد الله حميد العتابي</a:t>
                      </a:r>
                      <a:endParaRPr lang="en-US" sz="1100" dirty="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a:effectLst/>
                          <a:latin typeface="Calibri"/>
                          <a:ea typeface="Calibri"/>
                          <a:cs typeface="Simplified Arabic"/>
                        </a:rPr>
                        <a:t>2014/2018</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0">
                <a:tc>
                  <a:txBody>
                    <a:bodyPr/>
                    <a:lstStyle/>
                    <a:p>
                      <a:pPr marL="0" marR="0" algn="ctr" rtl="1">
                        <a:lnSpc>
                          <a:spcPct val="115000"/>
                        </a:lnSpc>
                        <a:spcBef>
                          <a:spcPts val="0"/>
                        </a:spcBef>
                        <a:spcAft>
                          <a:spcPts val="0"/>
                        </a:spcAft>
                      </a:pPr>
                      <a:r>
                        <a:rPr lang="ar-IQ" sz="1400" b="1">
                          <a:effectLst/>
                          <a:latin typeface="Cambria"/>
                          <a:ea typeface="Times New Roman"/>
                          <a:cs typeface="Times New Roman"/>
                        </a:rPr>
                        <a:t>9-</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rtl="1">
                        <a:lnSpc>
                          <a:spcPct val="115000"/>
                        </a:lnSpc>
                        <a:spcBef>
                          <a:spcPts val="0"/>
                        </a:spcBef>
                        <a:spcAft>
                          <a:spcPts val="0"/>
                        </a:spcAft>
                      </a:pPr>
                      <a:r>
                        <a:rPr lang="ar-IQ" sz="1800" dirty="0">
                          <a:effectLst/>
                          <a:latin typeface="Calibri"/>
                          <a:ea typeface="Calibri"/>
                          <a:cs typeface="Simplified Arabic"/>
                        </a:rPr>
                        <a:t>أ.د. مجيد مخلف طراد </a:t>
                      </a:r>
                      <a:endParaRPr lang="en-US" sz="1100" dirty="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lgn="ctr" rtl="1">
                        <a:lnSpc>
                          <a:spcPct val="115000"/>
                        </a:lnSpc>
                        <a:spcBef>
                          <a:spcPts val="0"/>
                        </a:spcBef>
                        <a:spcAft>
                          <a:spcPts val="0"/>
                        </a:spcAft>
                      </a:pPr>
                      <a:r>
                        <a:rPr lang="ar-IQ" sz="1600">
                          <a:effectLst/>
                          <a:latin typeface="Calibri"/>
                          <a:ea typeface="Calibri"/>
                          <a:cs typeface="Simplified Arabic"/>
                        </a:rPr>
                        <a:t>2018/ 2020 </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0">
                <a:tc>
                  <a:txBody>
                    <a:bodyPr/>
                    <a:lstStyle/>
                    <a:p>
                      <a:pPr marL="0" marR="0" algn="ctr" rtl="1">
                        <a:lnSpc>
                          <a:spcPct val="115000"/>
                        </a:lnSpc>
                        <a:spcBef>
                          <a:spcPts val="0"/>
                        </a:spcBef>
                        <a:spcAft>
                          <a:spcPts val="0"/>
                        </a:spcAft>
                      </a:pPr>
                      <a:r>
                        <a:rPr lang="ar-IQ" sz="1400" b="1">
                          <a:effectLst/>
                          <a:latin typeface="Cambria"/>
                          <a:ea typeface="Times New Roman"/>
                          <a:cs typeface="Times New Roman"/>
                        </a:rPr>
                        <a:t>10-</a:t>
                      </a:r>
                      <a:endParaRPr lang="en-US" sz="110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800" dirty="0">
                          <a:effectLst/>
                          <a:latin typeface="Calibri"/>
                          <a:ea typeface="Calibri"/>
                          <a:cs typeface="Simplified Arabic"/>
                        </a:rPr>
                        <a:t>أ.د. رياض سعيد لطبق</a:t>
                      </a:r>
                      <a:endParaRPr lang="en-US" sz="1100" dirty="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dirty="0">
                          <a:effectLst/>
                          <a:latin typeface="Calibri"/>
                          <a:ea typeface="Calibri"/>
                          <a:cs typeface="Simplified Arabic"/>
                        </a:rPr>
                        <a:t>2020/ </a:t>
                      </a:r>
                      <a:r>
                        <a:rPr lang="ar-IQ" sz="1600" dirty="0" smtClean="0">
                          <a:effectLst/>
                          <a:latin typeface="Calibri"/>
                          <a:ea typeface="Calibri"/>
                          <a:cs typeface="Simplified Arabic"/>
                        </a:rPr>
                        <a:t>2020</a:t>
                      </a:r>
                      <a:endParaRPr lang="en-US" sz="1100" dirty="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0">
                <a:tc>
                  <a:txBody>
                    <a:bodyPr/>
                    <a:lstStyle/>
                    <a:p>
                      <a:pPr marL="0" marR="0" algn="ctr" rtl="1">
                        <a:lnSpc>
                          <a:spcPct val="115000"/>
                        </a:lnSpc>
                        <a:spcBef>
                          <a:spcPts val="0"/>
                        </a:spcBef>
                        <a:spcAft>
                          <a:spcPts val="0"/>
                        </a:spcAft>
                      </a:pPr>
                      <a:r>
                        <a:rPr lang="ar-IQ" sz="1100" dirty="0" smtClean="0">
                          <a:effectLst/>
                          <a:latin typeface="Calibri"/>
                          <a:ea typeface="Calibri"/>
                          <a:cs typeface="Arial"/>
                        </a:rPr>
                        <a:t>11- </a:t>
                      </a:r>
                      <a:endParaRPr lang="en-US" sz="1100" dirty="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800" b="1" dirty="0" smtClean="0">
                          <a:effectLst/>
                          <a:latin typeface="Calibri"/>
                          <a:ea typeface="Calibri"/>
                          <a:cs typeface="Arial"/>
                        </a:rPr>
                        <a:t>أ.د. الاء نافع جاسم </a:t>
                      </a:r>
                      <a:endParaRPr lang="en-US" sz="1800" b="1" dirty="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600" dirty="0" smtClean="0">
                          <a:effectLst/>
                          <a:latin typeface="Calibri"/>
                          <a:ea typeface="Calibri"/>
                          <a:cs typeface="Arial"/>
                        </a:rPr>
                        <a:t>2020/ لغاية الان </a:t>
                      </a:r>
                      <a:endParaRPr lang="en-US" sz="1600" dirty="0">
                        <a:effectLst/>
                        <a:latin typeface="Calibri"/>
                        <a:ea typeface="Calibri"/>
                        <a:cs typeface="Arial"/>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1141509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1371600" y="1034716"/>
            <a:ext cx="9144000" cy="34771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t>أبرز الرواد المتميزين</a:t>
            </a:r>
          </a:p>
          <a:p>
            <a:pPr algn="ctr"/>
            <a:r>
              <a:rPr lang="ar-IQ" sz="2800" b="1" dirty="0"/>
              <a:t>*الاستاذ الدكتور حسين علي </a:t>
            </a:r>
            <a:r>
              <a:rPr lang="ar-IQ" sz="2800" b="1" dirty="0" smtClean="0"/>
              <a:t>محفوظ</a:t>
            </a:r>
          </a:p>
          <a:p>
            <a:pPr algn="ctr"/>
            <a:r>
              <a:rPr lang="ar-IQ" sz="2800" b="1" dirty="0" smtClean="0"/>
              <a:t>* الاستاذة نبيله داوود                 </a:t>
            </a:r>
            <a:endParaRPr lang="ar-IQ" sz="2800" b="1" dirty="0"/>
          </a:p>
        </p:txBody>
      </p:sp>
    </p:spTree>
    <p:extLst>
      <p:ext uri="{BB962C8B-B14F-4D97-AF65-F5344CB8AC3E}">
        <p14:creationId xmlns:p14="http://schemas.microsoft.com/office/powerpoint/2010/main" val="149304437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تمرير عمودي 3"/>
          <p:cNvSpPr/>
          <p:nvPr/>
        </p:nvSpPr>
        <p:spPr>
          <a:xfrm>
            <a:off x="2237875" y="409072"/>
            <a:ext cx="7170821" cy="902369"/>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2000" b="1" dirty="0">
              <a:solidFill>
                <a:schemeClr val="tx1"/>
              </a:solidFill>
            </a:endParaRPr>
          </a:p>
        </p:txBody>
      </p:sp>
      <p:sp>
        <p:nvSpPr>
          <p:cNvPr id="5" name="مربع نص 4"/>
          <p:cNvSpPr txBox="1"/>
          <p:nvPr/>
        </p:nvSpPr>
        <p:spPr>
          <a:xfrm>
            <a:off x="3573379" y="675590"/>
            <a:ext cx="4499811" cy="461665"/>
          </a:xfrm>
          <a:prstGeom prst="rect">
            <a:avLst/>
          </a:prstGeom>
          <a:noFill/>
        </p:spPr>
        <p:txBody>
          <a:bodyPr wrap="square" rtlCol="1">
            <a:spAutoFit/>
          </a:bodyPr>
          <a:lstStyle/>
          <a:p>
            <a:pPr algn="ctr"/>
            <a:r>
              <a:rPr lang="ar-IQ" sz="2400" b="1" dirty="0" smtClean="0">
                <a:solidFill>
                  <a:srgbClr val="FF0000"/>
                </a:solidFill>
              </a:rPr>
              <a:t>اول </a:t>
            </a:r>
            <a:r>
              <a:rPr lang="ar-IQ" sz="2400" b="1" dirty="0">
                <a:solidFill>
                  <a:srgbClr val="FF0000"/>
                </a:solidFill>
              </a:rPr>
              <a:t>كادر ادارة للمركز</a:t>
            </a:r>
          </a:p>
        </p:txBody>
      </p:sp>
      <p:sp>
        <p:nvSpPr>
          <p:cNvPr id="7" name="سداسي 6"/>
          <p:cNvSpPr/>
          <p:nvPr/>
        </p:nvSpPr>
        <p:spPr>
          <a:xfrm>
            <a:off x="1888958" y="1997242"/>
            <a:ext cx="8169442" cy="36576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8" name="مربع نص 7"/>
          <p:cNvSpPr txBox="1"/>
          <p:nvPr/>
        </p:nvSpPr>
        <p:spPr>
          <a:xfrm>
            <a:off x="2815389" y="2334126"/>
            <a:ext cx="6124074" cy="2585323"/>
          </a:xfrm>
          <a:prstGeom prst="rect">
            <a:avLst/>
          </a:prstGeom>
          <a:noFill/>
        </p:spPr>
        <p:txBody>
          <a:bodyPr wrap="square" rtlCol="1">
            <a:spAutoFit/>
          </a:bodyPr>
          <a:lstStyle/>
          <a:p>
            <a:pPr algn="r" rtl="1"/>
            <a:r>
              <a:rPr lang="ar-IQ" dirty="0" smtClean="0"/>
              <a:t>      </a:t>
            </a:r>
            <a:r>
              <a:rPr lang="ar-IQ" dirty="0" smtClean="0">
                <a:solidFill>
                  <a:srgbClr val="FFFF00"/>
                </a:solidFill>
              </a:rPr>
              <a:t>*</a:t>
            </a:r>
            <a:r>
              <a:rPr lang="ar-IQ" dirty="0">
                <a:solidFill>
                  <a:srgbClr val="FFFF00"/>
                </a:solidFill>
              </a:rPr>
              <a:t>المرحوم الاستاذ الدكتور ياسين خليل عبدالله : رئيس المركز</a:t>
            </a:r>
          </a:p>
          <a:p>
            <a:pPr algn="r" rtl="1"/>
            <a:r>
              <a:rPr lang="ar-IQ" dirty="0" smtClean="0">
                <a:solidFill>
                  <a:srgbClr val="FFFF00"/>
                </a:solidFill>
              </a:rPr>
              <a:t>      *</a:t>
            </a:r>
            <a:r>
              <a:rPr lang="ar-IQ" dirty="0">
                <a:solidFill>
                  <a:srgbClr val="FFFF00"/>
                </a:solidFill>
              </a:rPr>
              <a:t>الاستاذ الدكتور صالح أحمد العلي</a:t>
            </a:r>
          </a:p>
          <a:p>
            <a:pPr algn="r" rtl="1"/>
            <a:r>
              <a:rPr lang="ar-IQ" dirty="0">
                <a:solidFill>
                  <a:srgbClr val="FFFF00"/>
                </a:solidFill>
              </a:rPr>
              <a:t>      *الأستاذ عماد عبد السلام  </a:t>
            </a:r>
          </a:p>
          <a:p>
            <a:pPr algn="r" rtl="1"/>
            <a:r>
              <a:rPr lang="ar-IQ" dirty="0">
                <a:solidFill>
                  <a:srgbClr val="FFFF00"/>
                </a:solidFill>
              </a:rPr>
              <a:t>      *الاستاذ الدكتور كمال السامرائي </a:t>
            </a:r>
          </a:p>
          <a:p>
            <a:pPr algn="r" rtl="1"/>
            <a:r>
              <a:rPr lang="ar-IQ" dirty="0">
                <a:solidFill>
                  <a:srgbClr val="FFFF00"/>
                </a:solidFill>
              </a:rPr>
              <a:t>      *الاستاذ الدكتور جميل الملائكة</a:t>
            </a:r>
          </a:p>
          <a:p>
            <a:pPr algn="r" rtl="1"/>
            <a:r>
              <a:rPr lang="ar-IQ" dirty="0">
                <a:solidFill>
                  <a:srgbClr val="FFFF00"/>
                </a:solidFill>
              </a:rPr>
              <a:t>      *الاستاذ طه باقر</a:t>
            </a:r>
          </a:p>
          <a:p>
            <a:pPr algn="r" rtl="1"/>
            <a:r>
              <a:rPr lang="ar-IQ" dirty="0">
                <a:solidFill>
                  <a:srgbClr val="FFFF00"/>
                </a:solidFill>
              </a:rPr>
              <a:t>      *الاستاذ شيت نعمان</a:t>
            </a:r>
          </a:p>
          <a:p>
            <a:pPr algn="r" rtl="1"/>
            <a:r>
              <a:rPr lang="ar-IQ" dirty="0">
                <a:solidFill>
                  <a:srgbClr val="FFFF00"/>
                </a:solidFill>
              </a:rPr>
              <a:t>      *الاستاذ </a:t>
            </a:r>
            <a:r>
              <a:rPr lang="ar-IQ" dirty="0" err="1">
                <a:solidFill>
                  <a:srgbClr val="FFFF00"/>
                </a:solidFill>
              </a:rPr>
              <a:t>كوركيس</a:t>
            </a:r>
            <a:r>
              <a:rPr lang="ar-IQ" dirty="0">
                <a:solidFill>
                  <a:srgbClr val="FFFF00"/>
                </a:solidFill>
              </a:rPr>
              <a:t> عواد</a:t>
            </a:r>
          </a:p>
          <a:p>
            <a:pPr algn="r" rtl="1"/>
            <a:r>
              <a:rPr lang="ar-IQ" dirty="0">
                <a:solidFill>
                  <a:srgbClr val="FFFF00"/>
                </a:solidFill>
              </a:rPr>
              <a:t>      *الاستاذ الدكتور عبد لله الجبوري: مقرر المركز</a:t>
            </a:r>
          </a:p>
        </p:txBody>
      </p:sp>
    </p:spTree>
    <p:extLst>
      <p:ext uri="{BB962C8B-B14F-4D97-AF65-F5344CB8AC3E}">
        <p14:creationId xmlns:p14="http://schemas.microsoft.com/office/powerpoint/2010/main" val="73722208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 xmlns:a16="http://schemas.microsoft.com/office/drawing/2014/main" id="{44AAAFE7-8AC5-4A04-9561-7C02C61E7616}"/>
              </a:ext>
            </a:extLst>
          </p:cNvPr>
          <p:cNvSpPr>
            <a:spLocks noGrp="1"/>
          </p:cNvSpPr>
          <p:nvPr>
            <p:ph idx="1"/>
          </p:nvPr>
        </p:nvSpPr>
        <p:spPr>
          <a:xfrm>
            <a:off x="838200" y="1463039"/>
            <a:ext cx="10515600" cy="4907279"/>
          </a:xfrm>
        </p:spPr>
        <p:txBody>
          <a:bodyPr>
            <a:noAutofit/>
          </a:bodyPr>
          <a:lstStyle/>
          <a:p>
            <a:pPr marL="0" indent="0" algn="justLow" rtl="1">
              <a:lnSpc>
                <a:spcPct val="160000"/>
              </a:lnSpc>
              <a:spcBef>
                <a:spcPts val="0"/>
              </a:spcBef>
              <a:buNone/>
            </a:pPr>
            <a:r>
              <a:rPr lang="ar-LB" dirty="0">
                <a:latin typeface="Times New Roman" panose="02020603050405020304" pitchFamily="18" charset="0"/>
                <a:cs typeface="Times New Roman" panose="02020603050405020304" pitchFamily="18" charset="0"/>
              </a:rPr>
              <a:t> </a:t>
            </a:r>
          </a:p>
        </p:txBody>
      </p:sp>
      <p:sp>
        <p:nvSpPr>
          <p:cNvPr id="5" name="تمرير أفقي 4"/>
          <p:cNvSpPr/>
          <p:nvPr/>
        </p:nvSpPr>
        <p:spPr>
          <a:xfrm>
            <a:off x="2364205" y="677671"/>
            <a:ext cx="7050505" cy="140379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مربع نص 6"/>
          <p:cNvSpPr txBox="1"/>
          <p:nvPr/>
        </p:nvSpPr>
        <p:spPr>
          <a:xfrm>
            <a:off x="2863516" y="1155032"/>
            <a:ext cx="5871410" cy="523220"/>
          </a:xfrm>
          <a:prstGeom prst="rect">
            <a:avLst/>
          </a:prstGeom>
          <a:noFill/>
        </p:spPr>
        <p:txBody>
          <a:bodyPr wrap="square" rtlCol="1">
            <a:spAutoFit/>
          </a:bodyPr>
          <a:lstStyle/>
          <a:p>
            <a:pPr algn="ctr" rtl="1"/>
            <a:r>
              <a:rPr lang="ar-IQ" sz="2800" b="1" dirty="0" smtClean="0">
                <a:solidFill>
                  <a:srgbClr val="FF0000"/>
                </a:solidFill>
              </a:rPr>
              <a:t>اعضاء مجلس ادارة المركز لسنه 2022/2023</a:t>
            </a:r>
            <a:endParaRPr lang="ar-IQ" sz="2800" b="1" dirty="0">
              <a:solidFill>
                <a:srgbClr val="FF0000"/>
              </a:solidFill>
            </a:endParaRPr>
          </a:p>
        </p:txBody>
      </p:sp>
      <p:sp>
        <p:nvSpPr>
          <p:cNvPr id="8" name="سداسي 7"/>
          <p:cNvSpPr/>
          <p:nvPr/>
        </p:nvSpPr>
        <p:spPr>
          <a:xfrm>
            <a:off x="1106906" y="2357728"/>
            <a:ext cx="9318458" cy="371775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مربع نص 9"/>
          <p:cNvSpPr txBox="1"/>
          <p:nvPr/>
        </p:nvSpPr>
        <p:spPr>
          <a:xfrm>
            <a:off x="2081462" y="2646947"/>
            <a:ext cx="7333247" cy="2031325"/>
          </a:xfrm>
          <a:prstGeom prst="rect">
            <a:avLst/>
          </a:prstGeom>
          <a:noFill/>
        </p:spPr>
        <p:txBody>
          <a:bodyPr wrap="square" rtlCol="1">
            <a:spAutoFit/>
          </a:bodyPr>
          <a:lstStyle/>
          <a:p>
            <a:pPr algn="r" rtl="1"/>
            <a:r>
              <a:rPr lang="ar-IQ" dirty="0" smtClean="0">
                <a:solidFill>
                  <a:srgbClr val="FFFF00"/>
                </a:solidFill>
              </a:rPr>
              <a:t>*أ.د</a:t>
            </a:r>
            <a:r>
              <a:rPr lang="ar-IQ" dirty="0">
                <a:solidFill>
                  <a:srgbClr val="FFFF00"/>
                </a:solidFill>
              </a:rPr>
              <a:t>. الاء نافع جاسم  / </a:t>
            </a:r>
            <a:r>
              <a:rPr lang="ar-IQ" dirty="0" smtClean="0">
                <a:solidFill>
                  <a:srgbClr val="FFFF00"/>
                </a:solidFill>
              </a:rPr>
              <a:t>مدير المركز                            </a:t>
            </a:r>
            <a:r>
              <a:rPr lang="ar-IQ" dirty="0">
                <a:solidFill>
                  <a:srgbClr val="FFFF00"/>
                </a:solidFill>
              </a:rPr>
              <a:t>رئيس الجلسة .</a:t>
            </a:r>
          </a:p>
          <a:p>
            <a:pPr algn="r" rtl="1"/>
            <a:r>
              <a:rPr lang="ar-IQ" dirty="0" smtClean="0">
                <a:solidFill>
                  <a:srgbClr val="FFFF00"/>
                </a:solidFill>
              </a:rPr>
              <a:t>* </a:t>
            </a:r>
            <a:r>
              <a:rPr lang="ar-IQ" dirty="0">
                <a:solidFill>
                  <a:srgbClr val="FFFF00"/>
                </a:solidFill>
              </a:rPr>
              <a:t>أ.د. سعدي ابراهيم / رئيس قسم العلوم الصرفة              </a:t>
            </a:r>
            <a:r>
              <a:rPr lang="ar-IQ" dirty="0" smtClean="0">
                <a:solidFill>
                  <a:srgbClr val="FFFF00"/>
                </a:solidFill>
              </a:rPr>
              <a:t>   </a:t>
            </a:r>
            <a:r>
              <a:rPr lang="ar-IQ" dirty="0">
                <a:solidFill>
                  <a:srgbClr val="FFFF00"/>
                </a:solidFill>
              </a:rPr>
              <a:t>عضواً.</a:t>
            </a:r>
          </a:p>
          <a:p>
            <a:pPr algn="r" rtl="1"/>
            <a:r>
              <a:rPr lang="ar-IQ" dirty="0" smtClean="0">
                <a:solidFill>
                  <a:srgbClr val="FFFF00"/>
                </a:solidFill>
              </a:rPr>
              <a:t>* </a:t>
            </a:r>
            <a:r>
              <a:rPr lang="ar-IQ" dirty="0">
                <a:solidFill>
                  <a:srgbClr val="FFFF00"/>
                </a:solidFill>
              </a:rPr>
              <a:t>أ.د. انس عصام اسماعيل / رئيس قسم العلوم الانسانية    </a:t>
            </a:r>
            <a:r>
              <a:rPr lang="ar-IQ" dirty="0" smtClean="0">
                <a:solidFill>
                  <a:srgbClr val="FFFF00"/>
                </a:solidFill>
              </a:rPr>
              <a:t>    عضواً</a:t>
            </a:r>
            <a:r>
              <a:rPr lang="ar-IQ" dirty="0">
                <a:solidFill>
                  <a:srgbClr val="FFFF00"/>
                </a:solidFill>
              </a:rPr>
              <a:t>.</a:t>
            </a:r>
          </a:p>
          <a:p>
            <a:pPr algn="r" rtl="1"/>
            <a:r>
              <a:rPr lang="ar-IQ" dirty="0" smtClean="0">
                <a:solidFill>
                  <a:srgbClr val="FFFF00"/>
                </a:solidFill>
              </a:rPr>
              <a:t>* </a:t>
            </a:r>
            <a:r>
              <a:rPr lang="ar-IQ" dirty="0">
                <a:solidFill>
                  <a:srgbClr val="FFFF00"/>
                </a:solidFill>
              </a:rPr>
              <a:t>أ.م .د. وسن حسين محيميد / رئيس قسم المخطوطات      </a:t>
            </a:r>
            <a:r>
              <a:rPr lang="ar-IQ" dirty="0" smtClean="0">
                <a:solidFill>
                  <a:srgbClr val="FFFF00"/>
                </a:solidFill>
              </a:rPr>
              <a:t>   عضواً</a:t>
            </a:r>
            <a:r>
              <a:rPr lang="ar-IQ" dirty="0">
                <a:solidFill>
                  <a:srgbClr val="FFFF00"/>
                </a:solidFill>
              </a:rPr>
              <a:t>.</a:t>
            </a:r>
          </a:p>
          <a:p>
            <a:pPr algn="r" rtl="1"/>
            <a:r>
              <a:rPr lang="ar-IQ" dirty="0" smtClean="0">
                <a:solidFill>
                  <a:srgbClr val="FFFF00"/>
                </a:solidFill>
              </a:rPr>
              <a:t>*</a:t>
            </a:r>
            <a:r>
              <a:rPr lang="ar-IQ" dirty="0">
                <a:solidFill>
                  <a:srgbClr val="FFFF00"/>
                </a:solidFill>
              </a:rPr>
              <a:t>أ.د. طه سبتي ابراهيم / رئيس لجنة الترقيات العلمية         </a:t>
            </a:r>
            <a:r>
              <a:rPr lang="ar-IQ" dirty="0" smtClean="0">
                <a:solidFill>
                  <a:srgbClr val="FFFF00"/>
                </a:solidFill>
              </a:rPr>
              <a:t>  </a:t>
            </a:r>
            <a:r>
              <a:rPr lang="ar-IQ" dirty="0">
                <a:solidFill>
                  <a:srgbClr val="FFFF00"/>
                </a:solidFill>
              </a:rPr>
              <a:t>عضواً.</a:t>
            </a:r>
          </a:p>
          <a:p>
            <a:pPr algn="r" rtl="1"/>
            <a:r>
              <a:rPr lang="ar-IQ" dirty="0" smtClean="0">
                <a:solidFill>
                  <a:srgbClr val="FFFF00"/>
                </a:solidFill>
              </a:rPr>
              <a:t>*</a:t>
            </a:r>
            <a:r>
              <a:rPr lang="ar-IQ" dirty="0">
                <a:solidFill>
                  <a:srgbClr val="FFFF00"/>
                </a:solidFill>
              </a:rPr>
              <a:t>م.د. مازن قاسم مهلهل / مسؤول شعبة الشؤون العلمية   </a:t>
            </a:r>
            <a:r>
              <a:rPr lang="ar-IQ" dirty="0" smtClean="0">
                <a:solidFill>
                  <a:srgbClr val="FFFF00"/>
                </a:solidFill>
              </a:rPr>
              <a:t>     </a:t>
            </a:r>
            <a:r>
              <a:rPr lang="ar-IQ" dirty="0">
                <a:solidFill>
                  <a:srgbClr val="FFFF00"/>
                </a:solidFill>
              </a:rPr>
              <a:t>عضواً.</a:t>
            </a:r>
          </a:p>
          <a:p>
            <a:pPr algn="r" rtl="1"/>
            <a:r>
              <a:rPr lang="ar-IQ" dirty="0" smtClean="0">
                <a:solidFill>
                  <a:srgbClr val="FFFF00"/>
                </a:solidFill>
              </a:rPr>
              <a:t>* </a:t>
            </a:r>
            <a:r>
              <a:rPr lang="ar-IQ" dirty="0">
                <a:solidFill>
                  <a:srgbClr val="FFFF00"/>
                </a:solidFill>
              </a:rPr>
              <a:t>م.م. بيداء عبد الحسن ردام /    مقرر الجلسة                </a:t>
            </a:r>
            <a:r>
              <a:rPr lang="ar-IQ" dirty="0" smtClean="0">
                <a:solidFill>
                  <a:srgbClr val="FFFF00"/>
                </a:solidFill>
              </a:rPr>
              <a:t> </a:t>
            </a:r>
            <a:r>
              <a:rPr lang="ar-IQ" dirty="0">
                <a:solidFill>
                  <a:srgbClr val="FFFF00"/>
                </a:solidFill>
              </a:rPr>
              <a:t>عضواً .</a:t>
            </a:r>
          </a:p>
        </p:txBody>
      </p:sp>
    </p:spTree>
    <p:extLst>
      <p:ext uri="{BB962C8B-B14F-4D97-AF65-F5344CB8AC3E}">
        <p14:creationId xmlns:p14="http://schemas.microsoft.com/office/powerpoint/2010/main" val="398727490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1937085" y="601580"/>
            <a:ext cx="7736305" cy="461665"/>
          </a:xfrm>
          <a:prstGeom prst="rect">
            <a:avLst/>
          </a:prstGeom>
          <a:noFill/>
        </p:spPr>
        <p:txBody>
          <a:bodyPr wrap="square" rtlCol="1">
            <a:spAutoFit/>
          </a:bodyPr>
          <a:lstStyle/>
          <a:p>
            <a:pPr algn="ctr" rtl="1"/>
            <a:r>
              <a:rPr lang="ar-IQ" sz="2400" b="1" dirty="0">
                <a:solidFill>
                  <a:srgbClr val="C00000"/>
                </a:solidFill>
              </a:rPr>
              <a:t>أهداف المركز ووسائل تحقيق </a:t>
            </a:r>
            <a:r>
              <a:rPr lang="ar-IQ" sz="2400" b="1" dirty="0" smtClean="0">
                <a:solidFill>
                  <a:srgbClr val="C00000"/>
                </a:solidFill>
              </a:rPr>
              <a:t>الأهداف</a:t>
            </a:r>
            <a:endParaRPr lang="ar-IQ" sz="2400" b="1" dirty="0">
              <a:solidFill>
                <a:srgbClr val="C00000"/>
              </a:solidFill>
            </a:endParaRPr>
          </a:p>
        </p:txBody>
      </p:sp>
      <p:sp>
        <p:nvSpPr>
          <p:cNvPr id="4" name="مربع نص 3"/>
          <p:cNvSpPr txBox="1"/>
          <p:nvPr/>
        </p:nvSpPr>
        <p:spPr>
          <a:xfrm>
            <a:off x="1130968" y="1540042"/>
            <a:ext cx="9637295" cy="3139321"/>
          </a:xfrm>
          <a:prstGeom prst="rect">
            <a:avLst/>
          </a:prstGeom>
          <a:noFill/>
        </p:spPr>
        <p:txBody>
          <a:bodyPr wrap="square" rtlCol="1">
            <a:spAutoFit/>
          </a:bodyPr>
          <a:lstStyle/>
          <a:p>
            <a:pPr marL="285750" indent="-285750" algn="just" rtl="1">
              <a:buFont typeface="Wingdings" pitchFamily="2" charset="2"/>
              <a:buChar char="Ø"/>
            </a:pPr>
            <a:r>
              <a:rPr lang="ar-IQ" dirty="0" smtClean="0">
                <a:solidFill>
                  <a:srgbClr val="FF0000"/>
                </a:solidFill>
              </a:rPr>
              <a:t>بعث </a:t>
            </a:r>
            <a:r>
              <a:rPr lang="ar-IQ" dirty="0">
                <a:solidFill>
                  <a:srgbClr val="FF0000"/>
                </a:solidFill>
              </a:rPr>
              <a:t>التراث العلمي العربي من خلال تحقيق ونشر المخطوطات والرسائل العلمية ذات الصلة بالأنشطة العلمية المختلفة.</a:t>
            </a:r>
          </a:p>
          <a:p>
            <a:pPr marL="285750" indent="-285750" algn="just" rtl="1">
              <a:buFont typeface="Wingdings" pitchFamily="2" charset="2"/>
              <a:buChar char="Ø"/>
            </a:pPr>
            <a:r>
              <a:rPr lang="ar-IQ" dirty="0" smtClean="0">
                <a:solidFill>
                  <a:srgbClr val="FF0000"/>
                </a:solidFill>
              </a:rPr>
              <a:t>ترجمة </a:t>
            </a:r>
            <a:r>
              <a:rPr lang="ar-IQ" dirty="0">
                <a:solidFill>
                  <a:srgbClr val="FF0000"/>
                </a:solidFill>
              </a:rPr>
              <a:t>أمهات المراجع  والأبحاث المنشورة وتوفيرها للباحثين والمهتمين بشؤون التراث. </a:t>
            </a:r>
          </a:p>
          <a:p>
            <a:pPr marL="285750" indent="-285750" algn="just" rtl="1">
              <a:buFont typeface="Wingdings" pitchFamily="2" charset="2"/>
              <a:buChar char="Ø"/>
            </a:pPr>
            <a:r>
              <a:rPr lang="ar-IQ" dirty="0" smtClean="0">
                <a:solidFill>
                  <a:srgbClr val="FF0000"/>
                </a:solidFill>
              </a:rPr>
              <a:t>تعضيد </a:t>
            </a:r>
            <a:r>
              <a:rPr lang="ar-IQ" dirty="0">
                <a:solidFill>
                  <a:srgbClr val="FF0000"/>
                </a:solidFill>
              </a:rPr>
              <a:t>الحركة الثقافية لإحياء الترا ث العلمي في القطر.</a:t>
            </a:r>
          </a:p>
          <a:p>
            <a:pPr marL="285750" indent="-285750" algn="just" rtl="1">
              <a:buFont typeface="Wingdings" pitchFamily="2" charset="2"/>
              <a:buChar char="Ø"/>
            </a:pPr>
            <a:r>
              <a:rPr lang="ar-IQ" dirty="0" smtClean="0">
                <a:solidFill>
                  <a:srgbClr val="FF0000"/>
                </a:solidFill>
              </a:rPr>
              <a:t> </a:t>
            </a:r>
            <a:r>
              <a:rPr lang="ar-IQ" dirty="0">
                <a:solidFill>
                  <a:srgbClr val="FF0000"/>
                </a:solidFill>
              </a:rPr>
              <a:t>تجميع التراث العلمي العربي في مكتبة خاصة تضم مخطوطات ورسائل لم </a:t>
            </a:r>
            <a:r>
              <a:rPr lang="ar-IQ" dirty="0" err="1">
                <a:solidFill>
                  <a:srgbClr val="FF0000"/>
                </a:solidFill>
              </a:rPr>
              <a:t>نشربعد،والكتب</a:t>
            </a:r>
            <a:r>
              <a:rPr lang="ar-IQ" dirty="0">
                <a:solidFill>
                  <a:srgbClr val="FF0000"/>
                </a:solidFill>
              </a:rPr>
              <a:t> </a:t>
            </a:r>
            <a:r>
              <a:rPr lang="ar-IQ" dirty="0" err="1">
                <a:solidFill>
                  <a:srgbClr val="FF0000"/>
                </a:solidFill>
              </a:rPr>
              <a:t>زالدراسات</a:t>
            </a:r>
            <a:r>
              <a:rPr lang="ar-IQ" dirty="0">
                <a:solidFill>
                  <a:srgbClr val="FF0000"/>
                </a:solidFill>
              </a:rPr>
              <a:t> المنشورة في متناول أيدي الباحثين والمهتمين بشؤون إحياء التراث العلمي العربي .</a:t>
            </a:r>
          </a:p>
          <a:p>
            <a:pPr marL="285750" indent="-285750" algn="just" rtl="1">
              <a:buFont typeface="Wingdings" pitchFamily="2" charset="2"/>
              <a:buChar char="Ø"/>
            </a:pPr>
            <a:r>
              <a:rPr lang="ar-IQ" dirty="0" smtClean="0">
                <a:solidFill>
                  <a:srgbClr val="FF0000"/>
                </a:solidFill>
              </a:rPr>
              <a:t> </a:t>
            </a:r>
            <a:r>
              <a:rPr lang="ar-IQ" dirty="0">
                <a:solidFill>
                  <a:srgbClr val="FF0000"/>
                </a:solidFill>
              </a:rPr>
              <a:t>الاتصال بالمراكز العلمية والمتاحف والجامعات والمكتبات المهتمة بالتراث العربي </a:t>
            </a:r>
            <a:r>
              <a:rPr lang="ar-IQ" dirty="0" err="1">
                <a:solidFill>
                  <a:srgbClr val="FF0000"/>
                </a:solidFill>
              </a:rPr>
              <a:t>العربي</a:t>
            </a:r>
            <a:r>
              <a:rPr lang="ar-IQ" dirty="0">
                <a:solidFill>
                  <a:srgbClr val="FF0000"/>
                </a:solidFill>
              </a:rPr>
              <a:t> ،وتنسيق العمل معها والإفادة من خبراتها وما تحتفظ به من مخطوطات وكتب عربية ذات الصلة </a:t>
            </a:r>
            <a:r>
              <a:rPr lang="ar-IQ" dirty="0" err="1">
                <a:solidFill>
                  <a:srgbClr val="FF0000"/>
                </a:solidFill>
              </a:rPr>
              <a:t>باحياء</a:t>
            </a:r>
            <a:r>
              <a:rPr lang="ar-IQ" dirty="0">
                <a:solidFill>
                  <a:srgbClr val="FF0000"/>
                </a:solidFill>
              </a:rPr>
              <a:t> التراث العربي ودعوة المستشرقين </a:t>
            </a:r>
            <a:r>
              <a:rPr lang="ar-IQ" dirty="0" err="1">
                <a:solidFill>
                  <a:srgbClr val="FF0000"/>
                </a:solidFill>
              </a:rPr>
              <a:t>الثقاة</a:t>
            </a:r>
            <a:r>
              <a:rPr lang="ar-IQ" dirty="0">
                <a:solidFill>
                  <a:srgbClr val="FF0000"/>
                </a:solidFill>
              </a:rPr>
              <a:t> في مجال التراث العربي والانتفاع من خبراتهم العلمية.</a:t>
            </a:r>
          </a:p>
          <a:p>
            <a:pPr marL="285750" indent="-285750" algn="just" rtl="1">
              <a:buFont typeface="Wingdings" pitchFamily="2" charset="2"/>
              <a:buChar char="Ø"/>
            </a:pPr>
            <a:r>
              <a:rPr lang="ar-IQ" dirty="0" smtClean="0">
                <a:solidFill>
                  <a:srgbClr val="FF0000"/>
                </a:solidFill>
              </a:rPr>
              <a:t> </a:t>
            </a:r>
            <a:r>
              <a:rPr lang="ar-IQ" dirty="0">
                <a:solidFill>
                  <a:srgbClr val="FF0000"/>
                </a:solidFill>
              </a:rPr>
              <a:t>إقامة مؤتمرات وطنية </a:t>
            </a:r>
            <a:r>
              <a:rPr lang="ar-IQ" dirty="0" err="1">
                <a:solidFill>
                  <a:srgbClr val="FF0000"/>
                </a:solidFill>
              </a:rPr>
              <a:t>وإقليمية</a:t>
            </a:r>
            <a:r>
              <a:rPr lang="ar-IQ" dirty="0">
                <a:solidFill>
                  <a:srgbClr val="FF0000"/>
                </a:solidFill>
              </a:rPr>
              <a:t> عربية ومؤتمرات  دولية والمشاركة فيها من اجل ربط التراث العلمي العربي بالواقع العلمي المعاصر، وكشف الإبداعات العلمية التي أسهم بها العلماء العرب في العصر الوسيط وأثر هذه الإبداعات في العصر الوسيط ، وأثر هذه الإبداعات في التطور العلمي الذي شهدته أوربا في العصر الحديث.</a:t>
            </a:r>
          </a:p>
        </p:txBody>
      </p:sp>
    </p:spTree>
    <p:extLst>
      <p:ext uri="{BB962C8B-B14F-4D97-AF65-F5344CB8AC3E}">
        <p14:creationId xmlns:p14="http://schemas.microsoft.com/office/powerpoint/2010/main" val="3687235786"/>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3140242" y="673768"/>
            <a:ext cx="5702969" cy="12392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 name="مربع نص 2"/>
          <p:cNvSpPr txBox="1"/>
          <p:nvPr/>
        </p:nvSpPr>
        <p:spPr>
          <a:xfrm>
            <a:off x="4066673" y="1093339"/>
            <a:ext cx="4199021" cy="400110"/>
          </a:xfrm>
          <a:prstGeom prst="rect">
            <a:avLst/>
          </a:prstGeom>
          <a:noFill/>
        </p:spPr>
        <p:txBody>
          <a:bodyPr wrap="square" rtlCol="1">
            <a:spAutoFit/>
          </a:bodyPr>
          <a:lstStyle/>
          <a:p>
            <a:pPr algn="ctr" rtl="1"/>
            <a:r>
              <a:rPr lang="ar-IQ" sz="2000" b="1" dirty="0">
                <a:solidFill>
                  <a:srgbClr val="FF0000"/>
                </a:solidFill>
              </a:rPr>
              <a:t>هيكلية المركز واقسامه العلمية</a:t>
            </a: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811" y="2177716"/>
            <a:ext cx="10154652" cy="4415589"/>
          </a:xfrm>
          <a:prstGeom prst="rect">
            <a:avLst/>
          </a:prstGeom>
        </p:spPr>
      </p:pic>
    </p:spTree>
    <p:extLst>
      <p:ext uri="{BB962C8B-B14F-4D97-AF65-F5344CB8AC3E}">
        <p14:creationId xmlns:p14="http://schemas.microsoft.com/office/powerpoint/2010/main" val="321340045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وايا قطرية مستديرة 1"/>
          <p:cNvSpPr/>
          <p:nvPr/>
        </p:nvSpPr>
        <p:spPr>
          <a:xfrm>
            <a:off x="2598821" y="637674"/>
            <a:ext cx="6148137" cy="126331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 name="مربع نص 2"/>
          <p:cNvSpPr txBox="1"/>
          <p:nvPr/>
        </p:nvSpPr>
        <p:spPr>
          <a:xfrm>
            <a:off x="3537284" y="938463"/>
            <a:ext cx="4608095" cy="523220"/>
          </a:xfrm>
          <a:prstGeom prst="rect">
            <a:avLst/>
          </a:prstGeom>
          <a:noFill/>
        </p:spPr>
        <p:txBody>
          <a:bodyPr wrap="square" rtlCol="1">
            <a:spAutoFit/>
          </a:bodyPr>
          <a:lstStyle/>
          <a:p>
            <a:pPr algn="ctr" rtl="1"/>
            <a:r>
              <a:rPr lang="ar-IQ" sz="2800" b="1" dirty="0" smtClean="0">
                <a:solidFill>
                  <a:srgbClr val="FFFF00"/>
                </a:solidFill>
              </a:rPr>
              <a:t>منتسبوا المركز </a:t>
            </a:r>
            <a:endParaRPr lang="ar-IQ" sz="2800" b="1" dirty="0">
              <a:solidFill>
                <a:srgbClr val="FFFF00"/>
              </a:solidFill>
            </a:endParaRPr>
          </a:p>
        </p:txBody>
      </p:sp>
      <p:sp>
        <p:nvSpPr>
          <p:cNvPr id="9" name="مربع نص 8"/>
          <p:cNvSpPr txBox="1"/>
          <p:nvPr/>
        </p:nvSpPr>
        <p:spPr>
          <a:xfrm>
            <a:off x="1395663" y="2430379"/>
            <a:ext cx="9228221" cy="2862322"/>
          </a:xfrm>
          <a:prstGeom prst="rect">
            <a:avLst/>
          </a:prstGeom>
          <a:noFill/>
        </p:spPr>
        <p:txBody>
          <a:bodyPr wrap="square" rtlCol="1">
            <a:spAutoFit/>
          </a:bodyPr>
          <a:lstStyle/>
          <a:p>
            <a:pPr algn="ctr" rtl="1"/>
            <a:r>
              <a:rPr lang="ar-IQ" b="1" dirty="0" smtClean="0">
                <a:solidFill>
                  <a:srgbClr val="FF0000"/>
                </a:solidFill>
              </a:rPr>
              <a:t>التدريسيون</a:t>
            </a:r>
            <a:r>
              <a:rPr lang="ar-IQ" dirty="0" smtClean="0">
                <a:solidFill>
                  <a:srgbClr val="FF0000"/>
                </a:solidFill>
              </a:rPr>
              <a:t> // وعددهم في مركزنا 18 تدريسي </a:t>
            </a:r>
          </a:p>
          <a:p>
            <a:pPr algn="ctr" rtl="1"/>
            <a:endParaRPr lang="ar-IQ" dirty="0" smtClean="0">
              <a:solidFill>
                <a:srgbClr val="FF0000"/>
              </a:solidFill>
            </a:endParaRPr>
          </a:p>
          <a:p>
            <a:pPr algn="ctr" rtl="1"/>
            <a:r>
              <a:rPr lang="ar-IQ" dirty="0" smtClean="0">
                <a:solidFill>
                  <a:srgbClr val="FF0000"/>
                </a:solidFill>
              </a:rPr>
              <a:t>الدكتوراه    الماجستير     استاذ        </a:t>
            </a:r>
            <a:r>
              <a:rPr lang="ar-IQ" dirty="0" smtClean="0">
                <a:solidFill>
                  <a:srgbClr val="FF0000"/>
                </a:solidFill>
              </a:rPr>
              <a:t>استاذ</a:t>
            </a:r>
            <a:r>
              <a:rPr lang="ar-IQ" dirty="0" smtClean="0">
                <a:solidFill>
                  <a:srgbClr val="FF0000"/>
                </a:solidFill>
              </a:rPr>
              <a:t> مساعد        مدرس        </a:t>
            </a:r>
            <a:r>
              <a:rPr lang="ar-IQ" dirty="0" err="1" smtClean="0">
                <a:solidFill>
                  <a:srgbClr val="FF0000"/>
                </a:solidFill>
              </a:rPr>
              <a:t>مدرس</a:t>
            </a:r>
            <a:r>
              <a:rPr lang="ar-IQ" dirty="0" smtClean="0">
                <a:solidFill>
                  <a:srgbClr val="FF0000"/>
                </a:solidFill>
              </a:rPr>
              <a:t> مساعد </a:t>
            </a:r>
          </a:p>
          <a:p>
            <a:pPr algn="r" rtl="1"/>
            <a:endParaRPr lang="ar-IQ" dirty="0" smtClean="0"/>
          </a:p>
          <a:p>
            <a:pPr algn="r" rtl="1"/>
            <a:endParaRPr lang="ar-IQ" dirty="0"/>
          </a:p>
          <a:p>
            <a:pPr algn="ctr" rtl="1"/>
            <a:r>
              <a:rPr lang="ar-IQ" b="1" dirty="0" err="1" smtClean="0">
                <a:solidFill>
                  <a:srgbClr val="FF0000"/>
                </a:solidFill>
              </a:rPr>
              <a:t>الادارين</a:t>
            </a:r>
            <a:r>
              <a:rPr lang="ar-IQ" b="1" dirty="0" smtClean="0">
                <a:solidFill>
                  <a:srgbClr val="FF0000"/>
                </a:solidFill>
              </a:rPr>
              <a:t> الموظفين </a:t>
            </a:r>
            <a:r>
              <a:rPr lang="ar-IQ" dirty="0" smtClean="0">
                <a:solidFill>
                  <a:srgbClr val="FF0000"/>
                </a:solidFill>
              </a:rPr>
              <a:t>// وعددهم في مركزنا </a:t>
            </a:r>
          </a:p>
          <a:p>
            <a:pPr algn="ctr" rtl="1"/>
            <a:endParaRPr lang="ar-IQ" dirty="0">
              <a:solidFill>
                <a:srgbClr val="FF0000"/>
              </a:solidFill>
            </a:endParaRPr>
          </a:p>
          <a:p>
            <a:pPr algn="ctr" rtl="1"/>
            <a:r>
              <a:rPr lang="ar-IQ" dirty="0" smtClean="0">
                <a:solidFill>
                  <a:srgbClr val="FF0000"/>
                </a:solidFill>
              </a:rPr>
              <a:t>البكالوريوس        الدبلوم          المعهد       الاعدادية </a:t>
            </a:r>
          </a:p>
          <a:p>
            <a:pPr algn="r" rtl="1"/>
            <a:endParaRPr lang="ar-IQ" dirty="0"/>
          </a:p>
          <a:p>
            <a:pPr algn="r" rtl="1"/>
            <a:endParaRPr lang="ar-IQ" dirty="0"/>
          </a:p>
        </p:txBody>
      </p:sp>
    </p:spTree>
    <p:extLst>
      <p:ext uri="{BB962C8B-B14F-4D97-AF65-F5344CB8AC3E}">
        <p14:creationId xmlns:p14="http://schemas.microsoft.com/office/powerpoint/2010/main" val="127236253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1707</TotalTime>
  <Words>595</Words>
  <Application>Microsoft Office PowerPoint</Application>
  <PresentationFormat>مخصص</PresentationFormat>
  <Paragraphs>99</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Office Theme</vt:lpstr>
      <vt:lpstr>دليل مركز احياء التراث العلمي العربي جامعة بغداد 2022/2023</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spn</cp:lastModifiedBy>
  <cp:revision>99</cp:revision>
  <dcterms:created xsi:type="dcterms:W3CDTF">2022-03-06T17:26:12Z</dcterms:created>
  <dcterms:modified xsi:type="dcterms:W3CDTF">2022-09-27T09:35:12Z</dcterms:modified>
</cp:coreProperties>
</file>